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3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910F-D1AB-DC4A-B74B-136E63603F9F}" type="datetimeFigureOut">
              <a:rPr lang="en-US" smtClean="0"/>
              <a:t>7/15/18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7596-C8D6-7E4C-81FF-7FE19F8B3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910F-D1AB-DC4A-B74B-136E63603F9F}" type="datetimeFigureOut">
              <a:rPr lang="en-US" smtClean="0"/>
              <a:t>7/15/18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7596-C8D6-7E4C-81FF-7FE19F8B3D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910F-D1AB-DC4A-B74B-136E63603F9F}" type="datetimeFigureOut">
              <a:rPr lang="en-US" smtClean="0"/>
              <a:t>7/15/18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7596-C8D6-7E4C-81FF-7FE19F8B3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910F-D1AB-DC4A-B74B-136E63603F9F}" type="datetimeFigureOut">
              <a:rPr lang="en-US" smtClean="0"/>
              <a:t>7/15/18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7596-C8D6-7E4C-81FF-7FE19F8B3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910F-D1AB-DC4A-B74B-136E63603F9F}" type="datetimeFigureOut">
              <a:rPr lang="en-US" smtClean="0"/>
              <a:t>7/15/18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7596-C8D6-7E4C-81FF-7FE19F8B3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910F-D1AB-DC4A-B74B-136E63603F9F}" type="datetimeFigureOut">
              <a:rPr lang="en-US" smtClean="0"/>
              <a:t>7/15/18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7596-C8D6-7E4C-81FF-7FE19F8B3D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910F-D1AB-DC4A-B74B-136E63603F9F}" type="datetimeFigureOut">
              <a:rPr lang="en-US" smtClean="0"/>
              <a:t>7/15/18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7596-C8D6-7E4C-81FF-7FE19F8B3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910F-D1AB-DC4A-B74B-136E63603F9F}" type="datetimeFigureOut">
              <a:rPr lang="en-US" smtClean="0"/>
              <a:t>7/15/18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7596-C8D6-7E4C-81FF-7FE19F8B3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910F-D1AB-DC4A-B74B-136E63603F9F}" type="datetimeFigureOut">
              <a:rPr lang="en-US" smtClean="0"/>
              <a:t>7/15/18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7596-C8D6-7E4C-81FF-7FE19F8B3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910F-D1AB-DC4A-B74B-136E63603F9F}" type="datetimeFigureOut">
              <a:rPr lang="en-US" smtClean="0"/>
              <a:t>7/15/18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7596-C8D6-7E4C-81FF-7FE19F8B3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910F-D1AB-DC4A-B74B-136E63603F9F}" type="datetimeFigureOut">
              <a:rPr lang="en-US" smtClean="0"/>
              <a:t>7/15/18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7596-C8D6-7E4C-81FF-7FE19F8B3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910F-D1AB-DC4A-B74B-136E63603F9F}" type="datetimeFigureOut">
              <a:rPr lang="en-US" smtClean="0"/>
              <a:t>7/15/18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7596-C8D6-7E4C-81FF-7FE19F8B3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CC5910F-D1AB-DC4A-B74B-136E63603F9F}" type="datetimeFigureOut">
              <a:rPr lang="en-US" smtClean="0"/>
              <a:t>7/15/18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A1D97596-C8D6-7E4C-81FF-7FE19F8B3D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Something Old, Something New(ton)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Newton’s Laws and the Tension Force</a:t>
            </a:r>
            <a:endParaRPr lang="en-US" dirty="0"/>
          </a:p>
        </p:txBody>
      </p:sp>
      <p:pic>
        <p:nvPicPr>
          <p:cNvPr id="4" name="Picture 3" descr="Screen Shot 2018-07-15 at 9.49.5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750" y="1111249"/>
            <a:ext cx="838488" cy="1248618"/>
          </a:xfrm>
          <a:prstGeom prst="rect">
            <a:avLst/>
          </a:prstGeom>
        </p:spPr>
      </p:pic>
      <p:sp>
        <p:nvSpPr>
          <p:cNvPr id="7" name="Cloud Callout 6"/>
          <p:cNvSpPr/>
          <p:nvPr/>
        </p:nvSpPr>
        <p:spPr>
          <a:xfrm>
            <a:off x="1715769" y="243417"/>
            <a:ext cx="1416897" cy="980016"/>
          </a:xfrm>
          <a:prstGeom prst="cloudCallout">
            <a:avLst>
              <a:gd name="adj1" fmla="val -35025"/>
              <a:gd name="adj2" fmla="val 60340"/>
            </a:avLst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05186" y="500444"/>
            <a:ext cx="1455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There’s always </a:t>
            </a:r>
          </a:p>
          <a:p>
            <a:pPr algn="ctr"/>
            <a:r>
              <a:rPr lang="en-US" sz="1400" b="1" dirty="0" smtClean="0"/>
              <a:t>an </a:t>
            </a:r>
            <a:r>
              <a:rPr lang="en-US" sz="1400" b="1" dirty="0" smtClean="0"/>
              <a:t>apple.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52107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9275" y="1940750"/>
            <a:ext cx="80422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schemeClr val="accent1"/>
                </a:solidFill>
              </a:rPr>
              <a:t>Utilize Newton’s Laws to solve complex problems including scenarios involving ropes, pulleys and gravity.</a:t>
            </a:r>
            <a:endParaRPr lang="en-US" sz="3200" dirty="0">
              <a:solidFill>
                <a:schemeClr val="accent1"/>
              </a:solidFill>
            </a:endParaRPr>
          </a:p>
        </p:txBody>
      </p:sp>
      <p:pic>
        <p:nvPicPr>
          <p:cNvPr id="7" name="Picture 6" descr="Screen Shot 2018-07-15 at 10.11.4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783" y="3750734"/>
            <a:ext cx="3405716" cy="213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620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64583"/>
            <a:ext cx="8042276" cy="947115"/>
          </a:xfrm>
        </p:spPr>
        <p:txBody>
          <a:bodyPr/>
          <a:lstStyle/>
          <a:p>
            <a:r>
              <a:rPr lang="en-US" dirty="0" smtClean="0"/>
              <a:t>Newton’s Laws 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592698"/>
            <a:ext cx="8042276" cy="4343400"/>
          </a:xfrm>
        </p:spPr>
        <p:txBody>
          <a:bodyPr/>
          <a:lstStyle/>
          <a:p>
            <a:r>
              <a:rPr lang="en-US" b="1" dirty="0" smtClean="0"/>
              <a:t>Newton’s First (the Law of Inertia) </a:t>
            </a:r>
            <a:r>
              <a:rPr lang="en-US" dirty="0" smtClean="0"/>
              <a:t>– the net force on objects at rest or in constant velocity motion is zero.</a:t>
            </a:r>
          </a:p>
          <a:p>
            <a:r>
              <a:rPr lang="en-US" dirty="0" smtClean="0"/>
              <a:t>Implications: </a:t>
            </a:r>
          </a:p>
          <a:p>
            <a:pPr lvl="1"/>
            <a:r>
              <a:rPr lang="en-US" dirty="0" smtClean="0"/>
              <a:t>If an object isn’t moving, or is moving with constant velocity, the forces acting on it are balanced. That is:</a:t>
            </a:r>
          </a:p>
          <a:p>
            <a:pPr marL="685800" lvl="2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ΣF</a:t>
            </a:r>
            <a:r>
              <a:rPr lang="en-US" baseline="-25000" dirty="0" err="1" smtClean="0"/>
              <a:t>x</a:t>
            </a:r>
            <a:r>
              <a:rPr lang="en-US" dirty="0" smtClean="0"/>
              <a:t> = 0      AND      </a:t>
            </a:r>
            <a:r>
              <a:rPr lang="en-US" dirty="0" err="1" smtClean="0"/>
              <a:t>ΣF</a:t>
            </a:r>
            <a:r>
              <a:rPr lang="en-US" baseline="-25000" dirty="0" err="1" smtClean="0"/>
              <a:t>y</a:t>
            </a:r>
            <a:r>
              <a:rPr lang="en-US" dirty="0" smtClean="0"/>
              <a:t> = 0</a:t>
            </a:r>
          </a:p>
          <a:p>
            <a:pPr lvl="1"/>
            <a:r>
              <a:rPr lang="en-US" dirty="0" smtClean="0"/>
              <a:t>If the forces acting on an object ARE balanced, the object is either moving with constant velocity or at rest. </a:t>
            </a:r>
          </a:p>
          <a:p>
            <a:pPr lvl="1"/>
            <a:r>
              <a:rPr lang="en-US" dirty="0" smtClean="0"/>
              <a:t>If a net force acts on an object, it will accelerate.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794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b="1" dirty="0" smtClean="0"/>
              <a:t>Newton’s Second: </a:t>
            </a:r>
            <a:r>
              <a:rPr lang="en-US" dirty="0" smtClean="0"/>
              <a:t>The net force acting on an object of mass m will produce an acceleration a: </a:t>
            </a:r>
          </a:p>
          <a:p>
            <a:pPr marL="0" lvl="1" indent="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en-US" sz="3600" dirty="0" smtClean="0"/>
              <a:t>			ΣF </a:t>
            </a:r>
            <a:r>
              <a:rPr lang="en-US" sz="3600" dirty="0"/>
              <a:t>= </a:t>
            </a:r>
            <a:r>
              <a:rPr lang="en-US" sz="3600" dirty="0" smtClean="0"/>
              <a:t>ma</a:t>
            </a:r>
            <a:endParaRPr lang="en-US" dirty="0" smtClean="0"/>
          </a:p>
          <a:p>
            <a:r>
              <a:rPr lang="en-US" dirty="0" smtClean="0"/>
              <a:t>Implications: </a:t>
            </a:r>
          </a:p>
          <a:p>
            <a:pPr lvl="1"/>
            <a:r>
              <a:rPr lang="en-US" dirty="0" smtClean="0"/>
              <a:t>If a net force is acting on an object, the object will accelerate.</a:t>
            </a:r>
          </a:p>
          <a:p>
            <a:pPr lvl="1"/>
            <a:r>
              <a:rPr lang="en-US" dirty="0" smtClean="0"/>
              <a:t>If an object is accelerating, the forces acting on it are NOT balanced.</a:t>
            </a:r>
          </a:p>
          <a:p>
            <a:endParaRPr lang="en-US" dirty="0" smtClean="0"/>
          </a:p>
          <a:p>
            <a:pPr marL="349250" lvl="1" indent="0">
              <a:buNone/>
            </a:pPr>
            <a:endParaRPr lang="en-US" dirty="0"/>
          </a:p>
          <a:p>
            <a:pPr marL="349250" lvl="1" indent="0" algn="ctr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571500"/>
            <a:ext cx="8042276" cy="873032"/>
          </a:xfrm>
        </p:spPr>
        <p:txBody>
          <a:bodyPr/>
          <a:lstStyle/>
          <a:p>
            <a:r>
              <a:rPr lang="en-US" dirty="0" smtClean="0"/>
              <a:t>Newton’s Laws Big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331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 of 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</a:t>
            </a:r>
            <a:r>
              <a:rPr lang="en-US" b="1" dirty="0" smtClean="0">
                <a:solidFill>
                  <a:srgbClr val="2C7C9F"/>
                </a:solidFill>
              </a:rPr>
              <a:t>Tension</a:t>
            </a:r>
            <a:r>
              <a:rPr lang="en-US" dirty="0" smtClean="0"/>
              <a:t> (often denoted T or F</a:t>
            </a:r>
            <a:r>
              <a:rPr lang="en-US" baseline="-25000" dirty="0" smtClean="0"/>
              <a:t>T</a:t>
            </a:r>
            <a:r>
              <a:rPr lang="en-US" dirty="0"/>
              <a:t>)</a:t>
            </a:r>
            <a:r>
              <a:rPr lang="en-US" dirty="0" smtClean="0"/>
              <a:t> is a force that is transmitted by a string, cable, cord, etc., that is pulled tight. </a:t>
            </a:r>
          </a:p>
          <a:p>
            <a:r>
              <a:rPr lang="en-US" dirty="0" smtClean="0"/>
              <a:t>On Free-Body Diagrams, tension forces are always drawn parallel to the strings, cables, or cords, and away from the objects upon which they pull.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2038" y="4286251"/>
            <a:ext cx="2811632" cy="187325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1650839" y="4402669"/>
            <a:ext cx="2242398" cy="632461"/>
          </a:xfrm>
          <a:prstGeom prst="straightConnector1">
            <a:avLst/>
          </a:prstGeom>
          <a:ln w="38100" cmpd="sng"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rocess 8"/>
          <p:cNvSpPr/>
          <p:nvPr/>
        </p:nvSpPr>
        <p:spPr>
          <a:xfrm>
            <a:off x="1831391" y="4623650"/>
            <a:ext cx="822960" cy="822960"/>
          </a:xfrm>
          <a:prstGeom prst="flowChartProcess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800" dirty="0" smtClean="0">
                <a:solidFill>
                  <a:srgbClr val="2C7C9F"/>
                </a:solidFill>
              </a:rPr>
              <a:t>F</a:t>
            </a:r>
            <a:r>
              <a:rPr lang="en-US" sz="2800" baseline="-25000" dirty="0" smtClean="0">
                <a:solidFill>
                  <a:srgbClr val="2C7C9F"/>
                </a:solidFill>
              </a:rPr>
              <a:t>T</a:t>
            </a:r>
            <a:endParaRPr lang="en-US" sz="2800" dirty="0">
              <a:solidFill>
                <a:srgbClr val="2C7C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183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80999"/>
            <a:ext cx="8042276" cy="798949"/>
          </a:xfrm>
        </p:spPr>
        <p:txBody>
          <a:bodyPr/>
          <a:lstStyle/>
          <a:p>
            <a:r>
              <a:rPr lang="en-US" dirty="0" smtClean="0"/>
              <a:t>Massless Strings??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0861" y="1314451"/>
            <a:ext cx="8042276" cy="434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It’s just easier this way </a:t>
            </a:r>
            <a:r>
              <a:rPr lang="en-US" i="1" dirty="0" smtClean="0"/>
              <a:t>for now</a:t>
            </a:r>
            <a:r>
              <a:rPr lang="en-US" dirty="0" smtClean="0"/>
              <a:t>. When our strings or cables are “massless”, the tension in the strands is constant throughout the strand. </a:t>
            </a:r>
          </a:p>
          <a:p>
            <a:pPr marL="0" indent="0">
              <a:buNone/>
            </a:pPr>
            <a:r>
              <a:rPr lang="en-US" dirty="0" smtClean="0"/>
              <a:t>If the cable seen below has mass, you can see that the tension in the cable near point B is going to be greater than the cable at point D, because point B is supporting the weight of the wrecking ball and the cable above it. </a:t>
            </a:r>
            <a:endParaRPr lang="en-US" dirty="0"/>
          </a:p>
        </p:txBody>
      </p:sp>
      <p:pic>
        <p:nvPicPr>
          <p:cNvPr id="6" name="Picture 5" descr="Screen Shot 2018-07-15 at 10.34.0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917" y="4370400"/>
            <a:ext cx="2783417" cy="2096017"/>
          </a:xfrm>
          <a:prstGeom prst="rect">
            <a:avLst/>
          </a:prstGeom>
        </p:spPr>
      </p:pic>
      <p:pic>
        <p:nvPicPr>
          <p:cNvPr id="3" name="Picture 2" descr="Screen Shot 2018-07-15 at 2.10.1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971" y="535777"/>
            <a:ext cx="639159" cy="2900798"/>
          </a:xfrm>
          <a:prstGeom prst="rect">
            <a:avLst/>
          </a:prstGeom>
        </p:spPr>
      </p:pic>
      <p:pic>
        <p:nvPicPr>
          <p:cNvPr id="7" name="Picture 6" descr="Screen Shot 2018-07-15 at 2.10.1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137" y="3312842"/>
            <a:ext cx="639159" cy="2900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431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1" y="444500"/>
            <a:ext cx="6540500" cy="764116"/>
          </a:xfrm>
        </p:spPr>
        <p:txBody>
          <a:bodyPr/>
          <a:lstStyle/>
          <a:p>
            <a:pPr algn="l"/>
            <a:r>
              <a:rPr lang="en-US" dirty="0" smtClean="0"/>
              <a:t>Finally…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10733"/>
            <a:ext cx="8042276" cy="4343400"/>
          </a:xfrm>
        </p:spPr>
        <p:txBody>
          <a:bodyPr/>
          <a:lstStyle/>
          <a:p>
            <a:r>
              <a:rPr lang="en-US" dirty="0" smtClean="0"/>
              <a:t>Tension is just another type of force you’ll draw and/or see on a free-body diagram. </a:t>
            </a:r>
          </a:p>
          <a:p>
            <a:r>
              <a:rPr lang="en-US" dirty="0" smtClean="0"/>
              <a:t>As always, look at the scenario, draw a good free-body diagram, and solve for any unknowns by applying Newton’s Laws.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Screen Shot 2018-07-15 at 10.41.1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868" y="3729960"/>
            <a:ext cx="4463216" cy="23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995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100</TotalTime>
  <Words>303</Words>
  <Application>Microsoft Macintosh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Breeze</vt:lpstr>
      <vt:lpstr> Something Old, Something New(ton)</vt:lpstr>
      <vt:lpstr>Learning Objective</vt:lpstr>
      <vt:lpstr>Newton’s Laws Big Ideas</vt:lpstr>
      <vt:lpstr>Newton’s Laws Big Ideas</vt:lpstr>
      <vt:lpstr>Force of Tension</vt:lpstr>
      <vt:lpstr>Massless Strings??</vt:lpstr>
      <vt:lpstr>Finally…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Something Old, Something New(ton)</dc:title>
  <dc:creator>Pam Quackenbush</dc:creator>
  <cp:lastModifiedBy>Pam Quackenbush</cp:lastModifiedBy>
  <cp:revision>9</cp:revision>
  <dcterms:created xsi:type="dcterms:W3CDTF">2018-07-15T14:12:34Z</dcterms:created>
  <dcterms:modified xsi:type="dcterms:W3CDTF">2018-07-15T19:13:50Z</dcterms:modified>
</cp:coreProperties>
</file>