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77" r:id="rId4"/>
    <p:sldId id="262" r:id="rId5"/>
    <p:sldId id="278" r:id="rId6"/>
    <p:sldId id="302" r:id="rId7"/>
    <p:sldId id="303" r:id="rId8"/>
    <p:sldId id="263" r:id="rId9"/>
    <p:sldId id="279" r:id="rId10"/>
    <p:sldId id="266" r:id="rId11"/>
    <p:sldId id="280" r:id="rId12"/>
    <p:sldId id="264" r:id="rId13"/>
    <p:sldId id="281" r:id="rId14"/>
    <p:sldId id="265" r:id="rId15"/>
    <p:sldId id="282" r:id="rId16"/>
    <p:sldId id="267" r:id="rId17"/>
    <p:sldId id="283" r:id="rId18"/>
    <p:sldId id="268" r:id="rId19"/>
    <p:sldId id="284" r:id="rId20"/>
    <p:sldId id="269" r:id="rId21"/>
    <p:sldId id="285" r:id="rId22"/>
    <p:sldId id="270" r:id="rId23"/>
    <p:sldId id="271" r:id="rId24"/>
    <p:sldId id="286" r:id="rId25"/>
    <p:sldId id="288" r:id="rId26"/>
    <p:sldId id="289" r:id="rId27"/>
    <p:sldId id="272" r:id="rId28"/>
    <p:sldId id="287" r:id="rId29"/>
    <p:sldId id="276" r:id="rId30"/>
    <p:sldId id="290" r:id="rId31"/>
    <p:sldId id="273" r:id="rId32"/>
    <p:sldId id="291" r:id="rId33"/>
    <p:sldId id="294" r:id="rId34"/>
    <p:sldId id="299" r:id="rId35"/>
    <p:sldId id="292" r:id="rId36"/>
    <p:sldId id="298" r:id="rId37"/>
    <p:sldId id="295" r:id="rId38"/>
    <p:sldId id="296" r:id="rId39"/>
    <p:sldId id="297" r:id="rId40"/>
    <p:sldId id="300" r:id="rId41"/>
    <p:sldId id="293" r:id="rId42"/>
    <p:sldId id="301" r:id="rId43"/>
    <p:sldId id="259" r:id="rId44"/>
    <p:sldId id="274" r:id="rId45"/>
    <p:sldId id="275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6C83BC-6BC3-4A55-BC06-0FED9E0CB5F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0C78A4-31F6-498F-9177-6056AEF7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5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FC77F6-3E00-46D1-B30C-28B27F21B312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9B9852-78FA-4C08-9A1E-DC5EE6B0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32805D-D7BF-4F9E-A927-067EFA1F4B97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95F2B9-8867-4986-A138-2C141E79E1A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534400" cy="13716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dirty="0" smtClean="0">
                <a:effectLst>
                  <a:glow rad="101600">
                    <a:schemeClr val="tx2">
                      <a:lumMod val="2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Waves and Sound Review</a:t>
            </a:r>
            <a:endParaRPr lang="en-US" dirty="0">
              <a:effectLst>
                <a:glow rad="101600">
                  <a:schemeClr val="tx2">
                    <a:lumMod val="2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8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273" y="76200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What is the period of a water wave if 4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complete waves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pass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point A in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10 seconds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?  What is the wavelength if the waves travel at a speed of 20 m/s?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138" name="Picture 42" descr="http://dev.physicslab.org/asp/nyregents/2003/January/images/Q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257800" cy="30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2362200" y="3505200"/>
            <a:ext cx="9906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dev.physicslab.org/asp/nyregents/2003/January/images/Q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97567"/>
            <a:ext cx="5257800" cy="30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990600"/>
                <a:ext cx="5836328" cy="90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𝑡𝑖𝑚𝑒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𝑠𝑒𝑐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=0.4 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990600"/>
                <a:ext cx="5836328" cy="90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2133600"/>
                <a:ext cx="3660746" cy="11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0.4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 50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133600"/>
                <a:ext cx="3660746" cy="11293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64947" y="2438400"/>
            <a:ext cx="1067599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66582" y="1196550"/>
            <a:ext cx="1067599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24" y="8382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For the periodic wave shown, where 12 waves pass point A in one minute, find: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4" y="2209800"/>
            <a:ext cx="8091911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886200"/>
            <a:ext cx="71979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3200" dirty="0" smtClean="0"/>
              <a:t>What is the wavelength of the waves?</a:t>
            </a:r>
          </a:p>
          <a:p>
            <a:pPr marL="342900" indent="-342900">
              <a:buAutoNum type="alphaLcParenBoth"/>
            </a:pPr>
            <a:r>
              <a:rPr lang="en-US" sz="3200" dirty="0" smtClean="0"/>
              <a:t>What is the amplitude of the wave?</a:t>
            </a:r>
          </a:p>
          <a:p>
            <a:pPr marL="342900" indent="-342900">
              <a:buAutoNum type="alphaLcParenBoth"/>
            </a:pPr>
            <a:r>
              <a:rPr lang="en-US" sz="3200" dirty="0" smtClean="0"/>
              <a:t>What is the frequency of the wave?</a:t>
            </a:r>
          </a:p>
          <a:p>
            <a:pPr marL="342900" indent="-342900">
              <a:buAutoNum type="alphaLcParenBoth"/>
            </a:pPr>
            <a:r>
              <a:rPr lang="en-US" sz="3200" dirty="0" smtClean="0"/>
              <a:t>What is the wave speed?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66800"/>
                <a:ext cx="8229600" cy="5029200"/>
              </a:xfrm>
            </p:spPr>
            <p:txBody>
              <a:bodyPr/>
              <a:lstStyle/>
              <a:p>
                <a:pPr marL="514350" indent="-514350">
                  <a:spcBef>
                    <a:spcPts val="2400"/>
                  </a:spcBef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8.0 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2.5 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waves</m:t>
                        </m:r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</a:rPr>
                      <m:t>=3.2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514350" indent="-514350">
                  <a:spcBef>
                    <a:spcPts val="2400"/>
                  </a:spcBef>
                  <a:buAutoNum type="alphaLcParenBoth"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A = 1.20 m/2= 0.60 m</a:t>
                </a:r>
              </a:p>
              <a:p>
                <a:pPr marL="514350" indent="-514350">
                  <a:spcBef>
                    <a:spcPts val="2400"/>
                  </a:spcBef>
                  <a:buAutoNum type="alphaLcParenBoth"/>
                </a:pPr>
                <a:r>
                  <a:rPr lang="en-US" dirty="0" smtClean="0"/>
                  <a:t>    </a:t>
                </a:r>
              </a:p>
              <a:p>
                <a:pPr marL="514350" indent="-514350">
                  <a:spcBef>
                    <a:spcPts val="2400"/>
                  </a:spcBef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0.2 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3.2 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=0.64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66800"/>
                <a:ext cx="8229600" cy="5029200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2494625"/>
                <a:ext cx="541020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𝑡𝑖𝑚𝑒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𝑤𝑎𝑣𝑒𝑠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60 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𝑠𝑒𝑐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=0.2 </m:t>
                      </m:r>
                      <m:r>
                        <a:rPr lang="en-US" sz="24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94625"/>
                <a:ext cx="5410200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06957" y="1143000"/>
            <a:ext cx="984044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4950" y="1905000"/>
            <a:ext cx="1124650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2643572"/>
            <a:ext cx="984044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3352800"/>
            <a:ext cx="1447800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6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762000"/>
            <a:ext cx="8229600" cy="17526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The graph below represents the relationship </a:t>
            </a:r>
            <a:r>
              <a:rPr lang="en-US" sz="2800" b="1" dirty="0" smtClean="0"/>
              <a:t>between wavelength and </a:t>
            </a:r>
            <a:r>
              <a:rPr lang="en-US" sz="2800" b="1" dirty="0"/>
              <a:t>frequency of waves </a:t>
            </a:r>
            <a:r>
              <a:rPr lang="en-US" sz="2800" b="1" dirty="0" smtClean="0"/>
              <a:t>created by </a:t>
            </a:r>
            <a:r>
              <a:rPr lang="en-US" sz="2800" b="1" dirty="0"/>
              <a:t>two students shaking the ends of a loose spring.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8424"/>
            <a:ext cx="40386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909" y="2895600"/>
            <a:ext cx="4225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Calculate </a:t>
            </a:r>
            <a:r>
              <a:rPr lang="en-US" sz="2800" b="1" dirty="0" smtClean="0"/>
              <a:t>(a) the </a:t>
            </a:r>
            <a:r>
              <a:rPr lang="en-US" sz="2800" b="1" dirty="0"/>
              <a:t>speed of the waves generated in </a:t>
            </a:r>
            <a:r>
              <a:rPr lang="en-US" sz="2800" b="1" dirty="0" smtClean="0"/>
              <a:t>the spring and (b) the period of a wave having a wavelength of 3.0 meters.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5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1850930"/>
                <a:ext cx="7543800" cy="2304288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3600" dirty="0" smtClean="0">
                    <a:latin typeface="Cambria Math"/>
                  </a:rPr>
                  <a:t/>
                </a:r>
                <a:br>
                  <a:rPr lang="en-US" sz="3600" dirty="0" smtClean="0">
                    <a:latin typeface="Cambria Math"/>
                  </a:rPr>
                </a:br>
                <a:r>
                  <a:rPr lang="en-US" sz="3600" dirty="0">
                    <a:latin typeface="Cambria Math"/>
                  </a:rPr>
                  <a:t/>
                </a:r>
                <a:br>
                  <a:rPr lang="en-US" sz="3600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/>
                        </a:rPr>
                        <m:t>v</m:t>
                      </m:r>
                      <m:r>
                        <a:rPr lang="en-US" sz="3600" smtClean="0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𝐻𝑧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=5 </m:t>
                      </m:r>
                      <m:box>
                        <m:box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r>
                  <a:rPr lang="en-US" sz="3600" b="0" dirty="0" smtClean="0">
                    <a:ea typeface="Cambria Math"/>
                  </a:rPr>
                  <a:t/>
                </a:r>
                <a:br>
                  <a:rPr lang="en-US" sz="3600" b="0" dirty="0" smtClean="0">
                    <a:ea typeface="Cambria Math"/>
                  </a:rPr>
                </a:br>
                <a:r>
                  <a:rPr lang="en-US" sz="3600" b="0" dirty="0" smtClean="0">
                    <a:ea typeface="Cambria Math"/>
                  </a:rPr>
                  <a:t>         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  <m:box>
                          <m:box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3 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=1.67 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𝐻𝑧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3600" dirty="0" smtClean="0"/>
                  <a:t> </a:t>
                </a:r>
                <a:br>
                  <a:rPr lang="en-US" sz="3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𝑇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1.67 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𝐻𝑧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=0.6 </m:t>
                      </m:r>
                      <m:r>
                        <a:rPr lang="en-US" sz="36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1850930"/>
                <a:ext cx="7543800" cy="2304288"/>
              </a:xfrm>
              <a:blipFill rotWithShape="1">
                <a:blip r:embed="rId2"/>
                <a:stretch>
                  <a:fillRect t="-2381" b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62600" y="3429000"/>
            <a:ext cx="1371600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1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5995"/>
            <a:ext cx="838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810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Three waves, A, B, and C, travel 12 meters in 2.0 seconds through the same medium as shown in the diagram below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114521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b="1" dirty="0"/>
              <a:t>What is the amplitude of wave C?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1" dirty="0"/>
              <a:t>What is the speed of wave B?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What </a:t>
            </a:r>
            <a:r>
              <a:rPr lang="en-US" sz="2800" b="1" dirty="0"/>
              <a:t>is the period of wave A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0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</p:spPr>
            <p:txBody>
              <a:bodyPr/>
              <a:lstStyle/>
              <a:p>
                <a:pPr marL="514350" indent="-514350">
                  <a:buAutoNum type="alphaLcParenBoth"/>
                </a:pPr>
                <a:r>
                  <a:rPr lang="en-US" dirty="0" smtClean="0"/>
                  <a:t>A</a:t>
                </a:r>
                <a:r>
                  <a:rPr lang="en-US" sz="1400" dirty="0" smtClean="0"/>
                  <a:t>c</a:t>
                </a:r>
                <a:r>
                  <a:rPr lang="en-US" sz="2800" dirty="0" smtClean="0"/>
                  <a:t> = 1.0 m </a:t>
                </a:r>
              </a:p>
              <a:p>
                <a:pPr marL="514350" indent="-514350">
                  <a:buAutoNum type="alphaLcParenBoth"/>
                </a:pPr>
                <a:r>
                  <a:rPr lang="en-US" sz="2400" b="0" dirty="0" smtClean="0"/>
                  <a:t>All waves: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v</m:t>
                    </m:r>
                    <m:r>
                      <a:rPr lang="en-US" sz="24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a:rPr lang="en-US" sz="2400" i="0">
                            <a:latin typeface="Cambria Math"/>
                          </a:rPr>
                          <m:t>2.0 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s</m:t>
                        </m:r>
                      </m:den>
                    </m:f>
                    <m:r>
                      <a:rPr lang="en-US" sz="2400" i="0">
                        <a:latin typeface="Cambria Math"/>
                      </a:rPr>
                      <m:t>=6.0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pPr marL="514350" indent="-514350"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v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v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6.0</m:t>
                        </m:r>
                        <m:box>
                          <m:box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m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s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=0.5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sec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  <a:blipFill rotWithShape="1">
                <a:blip r:embed="rId2"/>
                <a:stretch>
                  <a:fillRect l="-1037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10000" y="1524000"/>
            <a:ext cx="914400" cy="609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2266765"/>
            <a:ext cx="990600" cy="476435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8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2514600"/>
            <a:ext cx="4876800" cy="236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962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While </a:t>
            </a:r>
            <a:r>
              <a:rPr lang="en-US" sz="2800" b="1" dirty="0"/>
              <a:t>playing, two children create a standing wave in a rope, as shown in the diagram below. A third child participates by jumping the rope.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0292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What is the wavelength of this standing wave?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94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=2L = 2(4.30 m) = 8.60 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4876800" cy="236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2139519" y="2590800"/>
            <a:ext cx="2813482" cy="706514"/>
          </a:xfrm>
          <a:custGeom>
            <a:avLst/>
            <a:gdLst>
              <a:gd name="connsiteX0" fmla="*/ 0 w 2885243"/>
              <a:gd name="connsiteY0" fmla="*/ 739245 h 783634"/>
              <a:gd name="connsiteX1" fmla="*/ 541538 w 2885243"/>
              <a:gd name="connsiteY1" fmla="*/ 286484 h 783634"/>
              <a:gd name="connsiteX2" fmla="*/ 1118587 w 2885243"/>
              <a:gd name="connsiteY2" fmla="*/ 37909 h 783634"/>
              <a:gd name="connsiteX3" fmla="*/ 1819923 w 2885243"/>
              <a:gd name="connsiteY3" fmla="*/ 46787 h 783634"/>
              <a:gd name="connsiteX4" fmla="*/ 2556769 w 2885243"/>
              <a:gd name="connsiteY4" fmla="*/ 472915 h 783634"/>
              <a:gd name="connsiteX5" fmla="*/ 2885243 w 2885243"/>
              <a:gd name="connsiteY5" fmla="*/ 783634 h 78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243" h="783634">
                <a:moveTo>
                  <a:pt x="0" y="739245"/>
                </a:moveTo>
                <a:cubicBezTo>
                  <a:pt x="177553" y="571309"/>
                  <a:pt x="355107" y="403373"/>
                  <a:pt x="541538" y="286484"/>
                </a:cubicBezTo>
                <a:cubicBezTo>
                  <a:pt x="727969" y="169595"/>
                  <a:pt x="905523" y="77858"/>
                  <a:pt x="1118587" y="37909"/>
                </a:cubicBezTo>
                <a:cubicBezTo>
                  <a:pt x="1331651" y="-2040"/>
                  <a:pt x="1580226" y="-25714"/>
                  <a:pt x="1819923" y="46787"/>
                </a:cubicBezTo>
                <a:cubicBezTo>
                  <a:pt x="2059620" y="119288"/>
                  <a:pt x="2379216" y="350107"/>
                  <a:pt x="2556769" y="472915"/>
                </a:cubicBezTo>
                <a:cubicBezTo>
                  <a:pt x="2734322" y="595723"/>
                  <a:pt x="2833457" y="731848"/>
                  <a:pt x="2885243" y="783634"/>
                </a:cubicBezTo>
              </a:path>
            </a:pathLst>
          </a:custGeom>
          <a:noFill/>
          <a:ln w="698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0800000">
            <a:off x="4953000" y="3277707"/>
            <a:ext cx="2885243" cy="706514"/>
          </a:xfrm>
          <a:custGeom>
            <a:avLst/>
            <a:gdLst>
              <a:gd name="connsiteX0" fmla="*/ 0 w 2885243"/>
              <a:gd name="connsiteY0" fmla="*/ 739245 h 783634"/>
              <a:gd name="connsiteX1" fmla="*/ 541538 w 2885243"/>
              <a:gd name="connsiteY1" fmla="*/ 286484 h 783634"/>
              <a:gd name="connsiteX2" fmla="*/ 1118587 w 2885243"/>
              <a:gd name="connsiteY2" fmla="*/ 37909 h 783634"/>
              <a:gd name="connsiteX3" fmla="*/ 1819923 w 2885243"/>
              <a:gd name="connsiteY3" fmla="*/ 46787 h 783634"/>
              <a:gd name="connsiteX4" fmla="*/ 2556769 w 2885243"/>
              <a:gd name="connsiteY4" fmla="*/ 472915 h 783634"/>
              <a:gd name="connsiteX5" fmla="*/ 2885243 w 2885243"/>
              <a:gd name="connsiteY5" fmla="*/ 783634 h 78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243" h="783634">
                <a:moveTo>
                  <a:pt x="0" y="739245"/>
                </a:moveTo>
                <a:cubicBezTo>
                  <a:pt x="177553" y="571309"/>
                  <a:pt x="355107" y="403373"/>
                  <a:pt x="541538" y="286484"/>
                </a:cubicBezTo>
                <a:cubicBezTo>
                  <a:pt x="727969" y="169595"/>
                  <a:pt x="905523" y="77858"/>
                  <a:pt x="1118587" y="37909"/>
                </a:cubicBezTo>
                <a:cubicBezTo>
                  <a:pt x="1331651" y="-2040"/>
                  <a:pt x="1580226" y="-25714"/>
                  <a:pt x="1819923" y="46787"/>
                </a:cubicBezTo>
                <a:cubicBezTo>
                  <a:pt x="2059620" y="119288"/>
                  <a:pt x="2379216" y="350107"/>
                  <a:pt x="2556769" y="472915"/>
                </a:cubicBezTo>
                <a:cubicBezTo>
                  <a:pt x="2734322" y="595723"/>
                  <a:pt x="2833457" y="731848"/>
                  <a:pt x="2885243" y="783634"/>
                </a:cubicBezTo>
              </a:path>
            </a:pathLst>
          </a:custGeom>
          <a:noFill/>
          <a:ln w="698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1447800"/>
            <a:ext cx="2176879" cy="682841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0" y="6350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9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495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dirty="0" smtClean="0"/>
              <a:t>Which of the following waves </a:t>
            </a:r>
            <a:r>
              <a:rPr lang="en-US" sz="3600" b="1" dirty="0"/>
              <a:t>requires a material medium through which to travel? </a:t>
            </a:r>
            <a:endParaRPr lang="en-US" sz="3600" b="1" dirty="0" smtClean="0"/>
          </a:p>
          <a:p>
            <a:pPr marL="411480" lvl="1" indent="0"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Sound 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 lvl="1" indent="0">
              <a:buNone/>
            </a:pP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Television </a:t>
            </a:r>
            <a:endParaRPr lang="en-US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 lvl="1" indent="0">
              <a:buNone/>
            </a:pPr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Radio</a:t>
            </a:r>
          </a:p>
          <a:p>
            <a:pPr marL="411480" lvl="1" indent="0">
              <a:buNone/>
            </a:pPr>
            <a:r>
              <a:rPr lang="en-US" sz="3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(d) X ray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822" y="828783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The </a:t>
            </a:r>
            <a:r>
              <a:rPr lang="en-US" sz="2800" b="1" dirty="0"/>
              <a:t>diagram below shows two pulses approaching each other in a uniform medium.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32004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Which diagram best represents the superposition of the two pulses?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10263"/>
            <a:ext cx="3765479" cy="122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67731"/>
            <a:ext cx="5369617" cy="82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89441"/>
            <a:ext cx="5394708" cy="131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4495800"/>
            <a:ext cx="16837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0">
              <a:buNone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98161" y="5483423"/>
            <a:ext cx="117403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indent="0">
              <a:buNone/>
            </a:pPr>
            <a:r>
              <a:rPr lang="en-US" sz="3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</a:t>
            </a:r>
            <a:endParaRPr lang="en-US" sz="3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4495800"/>
            <a:ext cx="11435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indent="0">
              <a:buNone/>
            </a:pPr>
            <a:r>
              <a:rPr lang="en-US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</a:t>
            </a:r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91200"/>
            <a:ext cx="13054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1" indent="0">
              <a:buNone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87050" y="3733800"/>
            <a:ext cx="2609850" cy="1581150"/>
            <a:chOff x="3267075" y="2971800"/>
            <a:chExt cx="2609850" cy="15811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2971800"/>
              <a:ext cx="26098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4199138" y="3791505"/>
              <a:ext cx="745724" cy="399495"/>
            </a:xfrm>
            <a:custGeom>
              <a:avLst/>
              <a:gdLst>
                <a:gd name="connsiteX0" fmla="*/ 0 w 745724"/>
                <a:gd name="connsiteY0" fmla="*/ 382811 h 382811"/>
                <a:gd name="connsiteX1" fmla="*/ 53266 w 745724"/>
                <a:gd name="connsiteY1" fmla="*/ 187502 h 382811"/>
                <a:gd name="connsiteX2" fmla="*/ 186431 w 745724"/>
                <a:gd name="connsiteY2" fmla="*/ 36582 h 382811"/>
                <a:gd name="connsiteX3" fmla="*/ 346229 w 745724"/>
                <a:gd name="connsiteY3" fmla="*/ 1071 h 382811"/>
                <a:gd name="connsiteX4" fmla="*/ 550415 w 745724"/>
                <a:gd name="connsiteY4" fmla="*/ 63215 h 382811"/>
                <a:gd name="connsiteX5" fmla="*/ 701335 w 745724"/>
                <a:gd name="connsiteY5" fmla="*/ 196380 h 382811"/>
                <a:gd name="connsiteX6" fmla="*/ 745724 w 745724"/>
                <a:gd name="connsiteY6" fmla="*/ 373933 h 382811"/>
                <a:gd name="connsiteX0" fmla="*/ 0 w 745724"/>
                <a:gd name="connsiteY0" fmla="*/ 400029 h 400029"/>
                <a:gd name="connsiteX1" fmla="*/ 53266 w 745724"/>
                <a:gd name="connsiteY1" fmla="*/ 204720 h 400029"/>
                <a:gd name="connsiteX2" fmla="*/ 186431 w 745724"/>
                <a:gd name="connsiteY2" fmla="*/ 53800 h 400029"/>
                <a:gd name="connsiteX3" fmla="*/ 390618 w 745724"/>
                <a:gd name="connsiteY3" fmla="*/ 534 h 400029"/>
                <a:gd name="connsiteX4" fmla="*/ 550415 w 745724"/>
                <a:gd name="connsiteY4" fmla="*/ 80433 h 400029"/>
                <a:gd name="connsiteX5" fmla="*/ 701335 w 745724"/>
                <a:gd name="connsiteY5" fmla="*/ 213598 h 400029"/>
                <a:gd name="connsiteX6" fmla="*/ 745724 w 745724"/>
                <a:gd name="connsiteY6" fmla="*/ 391151 h 400029"/>
                <a:gd name="connsiteX0" fmla="*/ 0 w 745724"/>
                <a:gd name="connsiteY0" fmla="*/ 399495 h 399495"/>
                <a:gd name="connsiteX1" fmla="*/ 53266 w 745724"/>
                <a:gd name="connsiteY1" fmla="*/ 204186 h 399495"/>
                <a:gd name="connsiteX2" fmla="*/ 186431 w 745724"/>
                <a:gd name="connsiteY2" fmla="*/ 53266 h 399495"/>
                <a:gd name="connsiteX3" fmla="*/ 390618 w 745724"/>
                <a:gd name="connsiteY3" fmla="*/ 0 h 399495"/>
                <a:gd name="connsiteX4" fmla="*/ 577048 w 745724"/>
                <a:gd name="connsiteY4" fmla="*/ 53266 h 399495"/>
                <a:gd name="connsiteX5" fmla="*/ 701335 w 745724"/>
                <a:gd name="connsiteY5" fmla="*/ 213064 h 399495"/>
                <a:gd name="connsiteX6" fmla="*/ 745724 w 745724"/>
                <a:gd name="connsiteY6" fmla="*/ 390617 h 3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399495">
                  <a:moveTo>
                    <a:pt x="0" y="399495"/>
                  </a:moveTo>
                  <a:cubicBezTo>
                    <a:pt x="11097" y="330693"/>
                    <a:pt x="22194" y="261891"/>
                    <a:pt x="53266" y="204186"/>
                  </a:cubicBezTo>
                  <a:cubicBezTo>
                    <a:pt x="84338" y="146481"/>
                    <a:pt x="130206" y="87297"/>
                    <a:pt x="186431" y="53266"/>
                  </a:cubicBezTo>
                  <a:cubicBezTo>
                    <a:pt x="242656" y="19235"/>
                    <a:pt x="325515" y="0"/>
                    <a:pt x="390618" y="0"/>
                  </a:cubicBezTo>
                  <a:cubicBezTo>
                    <a:pt x="455721" y="0"/>
                    <a:pt x="525262" y="17755"/>
                    <a:pt x="577048" y="53266"/>
                  </a:cubicBezTo>
                  <a:cubicBezTo>
                    <a:pt x="628834" y="88777"/>
                    <a:pt x="673222" y="156839"/>
                    <a:pt x="701335" y="213064"/>
                  </a:cubicBezTo>
                  <a:cubicBezTo>
                    <a:pt x="729448" y="269289"/>
                    <a:pt x="739805" y="327733"/>
                    <a:pt x="745724" y="390617"/>
                  </a:cubicBezTo>
                </a:path>
              </a:pathLst>
            </a:custGeom>
            <a:noFill/>
            <a:ln w="635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191000" y="3439631"/>
              <a:ext cx="745724" cy="751369"/>
            </a:xfrm>
            <a:custGeom>
              <a:avLst/>
              <a:gdLst>
                <a:gd name="connsiteX0" fmla="*/ 0 w 745724"/>
                <a:gd name="connsiteY0" fmla="*/ 382811 h 382811"/>
                <a:gd name="connsiteX1" fmla="*/ 53266 w 745724"/>
                <a:gd name="connsiteY1" fmla="*/ 187502 h 382811"/>
                <a:gd name="connsiteX2" fmla="*/ 186431 w 745724"/>
                <a:gd name="connsiteY2" fmla="*/ 36582 h 382811"/>
                <a:gd name="connsiteX3" fmla="*/ 346229 w 745724"/>
                <a:gd name="connsiteY3" fmla="*/ 1071 h 382811"/>
                <a:gd name="connsiteX4" fmla="*/ 550415 w 745724"/>
                <a:gd name="connsiteY4" fmla="*/ 63215 h 382811"/>
                <a:gd name="connsiteX5" fmla="*/ 701335 w 745724"/>
                <a:gd name="connsiteY5" fmla="*/ 196380 h 382811"/>
                <a:gd name="connsiteX6" fmla="*/ 745724 w 745724"/>
                <a:gd name="connsiteY6" fmla="*/ 373933 h 382811"/>
                <a:gd name="connsiteX0" fmla="*/ 0 w 745724"/>
                <a:gd name="connsiteY0" fmla="*/ 400029 h 400029"/>
                <a:gd name="connsiteX1" fmla="*/ 53266 w 745724"/>
                <a:gd name="connsiteY1" fmla="*/ 204720 h 400029"/>
                <a:gd name="connsiteX2" fmla="*/ 186431 w 745724"/>
                <a:gd name="connsiteY2" fmla="*/ 53800 h 400029"/>
                <a:gd name="connsiteX3" fmla="*/ 390618 w 745724"/>
                <a:gd name="connsiteY3" fmla="*/ 534 h 400029"/>
                <a:gd name="connsiteX4" fmla="*/ 550415 w 745724"/>
                <a:gd name="connsiteY4" fmla="*/ 80433 h 400029"/>
                <a:gd name="connsiteX5" fmla="*/ 701335 w 745724"/>
                <a:gd name="connsiteY5" fmla="*/ 213598 h 400029"/>
                <a:gd name="connsiteX6" fmla="*/ 745724 w 745724"/>
                <a:gd name="connsiteY6" fmla="*/ 391151 h 400029"/>
                <a:gd name="connsiteX0" fmla="*/ 0 w 745724"/>
                <a:gd name="connsiteY0" fmla="*/ 399495 h 399495"/>
                <a:gd name="connsiteX1" fmla="*/ 53266 w 745724"/>
                <a:gd name="connsiteY1" fmla="*/ 204186 h 399495"/>
                <a:gd name="connsiteX2" fmla="*/ 186431 w 745724"/>
                <a:gd name="connsiteY2" fmla="*/ 53266 h 399495"/>
                <a:gd name="connsiteX3" fmla="*/ 390618 w 745724"/>
                <a:gd name="connsiteY3" fmla="*/ 0 h 399495"/>
                <a:gd name="connsiteX4" fmla="*/ 577048 w 745724"/>
                <a:gd name="connsiteY4" fmla="*/ 53266 h 399495"/>
                <a:gd name="connsiteX5" fmla="*/ 701335 w 745724"/>
                <a:gd name="connsiteY5" fmla="*/ 213064 h 399495"/>
                <a:gd name="connsiteX6" fmla="*/ 745724 w 745724"/>
                <a:gd name="connsiteY6" fmla="*/ 390617 h 3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399495">
                  <a:moveTo>
                    <a:pt x="0" y="399495"/>
                  </a:moveTo>
                  <a:cubicBezTo>
                    <a:pt x="11097" y="330693"/>
                    <a:pt x="22194" y="261891"/>
                    <a:pt x="53266" y="204186"/>
                  </a:cubicBezTo>
                  <a:cubicBezTo>
                    <a:pt x="84338" y="146481"/>
                    <a:pt x="130206" y="87297"/>
                    <a:pt x="186431" y="53266"/>
                  </a:cubicBezTo>
                  <a:cubicBezTo>
                    <a:pt x="242656" y="19235"/>
                    <a:pt x="325515" y="0"/>
                    <a:pt x="390618" y="0"/>
                  </a:cubicBezTo>
                  <a:cubicBezTo>
                    <a:pt x="455721" y="0"/>
                    <a:pt x="525262" y="17755"/>
                    <a:pt x="577048" y="53266"/>
                  </a:cubicBezTo>
                  <a:cubicBezTo>
                    <a:pt x="628834" y="88777"/>
                    <a:pt x="673222" y="156839"/>
                    <a:pt x="701335" y="213064"/>
                  </a:cubicBezTo>
                  <a:cubicBezTo>
                    <a:pt x="729448" y="269289"/>
                    <a:pt x="739805" y="327733"/>
                    <a:pt x="745724" y="390617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4599" y="2251558"/>
            <a:ext cx="3765479" cy="1223093"/>
            <a:chOff x="2590800" y="1288137"/>
            <a:chExt cx="3765479" cy="122309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288137"/>
              <a:ext cx="3765479" cy="1223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4800600" y="1524000"/>
              <a:ext cx="745724" cy="751369"/>
            </a:xfrm>
            <a:custGeom>
              <a:avLst/>
              <a:gdLst>
                <a:gd name="connsiteX0" fmla="*/ 0 w 745724"/>
                <a:gd name="connsiteY0" fmla="*/ 382811 h 382811"/>
                <a:gd name="connsiteX1" fmla="*/ 53266 w 745724"/>
                <a:gd name="connsiteY1" fmla="*/ 187502 h 382811"/>
                <a:gd name="connsiteX2" fmla="*/ 186431 w 745724"/>
                <a:gd name="connsiteY2" fmla="*/ 36582 h 382811"/>
                <a:gd name="connsiteX3" fmla="*/ 346229 w 745724"/>
                <a:gd name="connsiteY3" fmla="*/ 1071 h 382811"/>
                <a:gd name="connsiteX4" fmla="*/ 550415 w 745724"/>
                <a:gd name="connsiteY4" fmla="*/ 63215 h 382811"/>
                <a:gd name="connsiteX5" fmla="*/ 701335 w 745724"/>
                <a:gd name="connsiteY5" fmla="*/ 196380 h 382811"/>
                <a:gd name="connsiteX6" fmla="*/ 745724 w 745724"/>
                <a:gd name="connsiteY6" fmla="*/ 373933 h 382811"/>
                <a:gd name="connsiteX0" fmla="*/ 0 w 745724"/>
                <a:gd name="connsiteY0" fmla="*/ 400029 h 400029"/>
                <a:gd name="connsiteX1" fmla="*/ 53266 w 745724"/>
                <a:gd name="connsiteY1" fmla="*/ 204720 h 400029"/>
                <a:gd name="connsiteX2" fmla="*/ 186431 w 745724"/>
                <a:gd name="connsiteY2" fmla="*/ 53800 h 400029"/>
                <a:gd name="connsiteX3" fmla="*/ 390618 w 745724"/>
                <a:gd name="connsiteY3" fmla="*/ 534 h 400029"/>
                <a:gd name="connsiteX4" fmla="*/ 550415 w 745724"/>
                <a:gd name="connsiteY4" fmla="*/ 80433 h 400029"/>
                <a:gd name="connsiteX5" fmla="*/ 701335 w 745724"/>
                <a:gd name="connsiteY5" fmla="*/ 213598 h 400029"/>
                <a:gd name="connsiteX6" fmla="*/ 745724 w 745724"/>
                <a:gd name="connsiteY6" fmla="*/ 391151 h 400029"/>
                <a:gd name="connsiteX0" fmla="*/ 0 w 745724"/>
                <a:gd name="connsiteY0" fmla="*/ 399495 h 399495"/>
                <a:gd name="connsiteX1" fmla="*/ 53266 w 745724"/>
                <a:gd name="connsiteY1" fmla="*/ 204186 h 399495"/>
                <a:gd name="connsiteX2" fmla="*/ 186431 w 745724"/>
                <a:gd name="connsiteY2" fmla="*/ 53266 h 399495"/>
                <a:gd name="connsiteX3" fmla="*/ 390618 w 745724"/>
                <a:gd name="connsiteY3" fmla="*/ 0 h 399495"/>
                <a:gd name="connsiteX4" fmla="*/ 577048 w 745724"/>
                <a:gd name="connsiteY4" fmla="*/ 53266 h 399495"/>
                <a:gd name="connsiteX5" fmla="*/ 701335 w 745724"/>
                <a:gd name="connsiteY5" fmla="*/ 213064 h 399495"/>
                <a:gd name="connsiteX6" fmla="*/ 745724 w 745724"/>
                <a:gd name="connsiteY6" fmla="*/ 390617 h 3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399495">
                  <a:moveTo>
                    <a:pt x="0" y="399495"/>
                  </a:moveTo>
                  <a:cubicBezTo>
                    <a:pt x="11097" y="330693"/>
                    <a:pt x="22194" y="261891"/>
                    <a:pt x="53266" y="204186"/>
                  </a:cubicBezTo>
                  <a:cubicBezTo>
                    <a:pt x="84338" y="146481"/>
                    <a:pt x="130206" y="87297"/>
                    <a:pt x="186431" y="53266"/>
                  </a:cubicBezTo>
                  <a:cubicBezTo>
                    <a:pt x="242656" y="19235"/>
                    <a:pt x="325515" y="0"/>
                    <a:pt x="390618" y="0"/>
                  </a:cubicBezTo>
                  <a:cubicBezTo>
                    <a:pt x="455721" y="0"/>
                    <a:pt x="525262" y="17755"/>
                    <a:pt x="577048" y="53266"/>
                  </a:cubicBezTo>
                  <a:cubicBezTo>
                    <a:pt x="628834" y="88777"/>
                    <a:pt x="673222" y="156839"/>
                    <a:pt x="701335" y="213064"/>
                  </a:cubicBezTo>
                  <a:cubicBezTo>
                    <a:pt x="729448" y="269289"/>
                    <a:pt x="739805" y="327733"/>
                    <a:pt x="745724" y="390617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352800" y="1875874"/>
              <a:ext cx="745724" cy="399495"/>
            </a:xfrm>
            <a:custGeom>
              <a:avLst/>
              <a:gdLst>
                <a:gd name="connsiteX0" fmla="*/ 0 w 745724"/>
                <a:gd name="connsiteY0" fmla="*/ 382811 h 382811"/>
                <a:gd name="connsiteX1" fmla="*/ 53266 w 745724"/>
                <a:gd name="connsiteY1" fmla="*/ 187502 h 382811"/>
                <a:gd name="connsiteX2" fmla="*/ 186431 w 745724"/>
                <a:gd name="connsiteY2" fmla="*/ 36582 h 382811"/>
                <a:gd name="connsiteX3" fmla="*/ 346229 w 745724"/>
                <a:gd name="connsiteY3" fmla="*/ 1071 h 382811"/>
                <a:gd name="connsiteX4" fmla="*/ 550415 w 745724"/>
                <a:gd name="connsiteY4" fmla="*/ 63215 h 382811"/>
                <a:gd name="connsiteX5" fmla="*/ 701335 w 745724"/>
                <a:gd name="connsiteY5" fmla="*/ 196380 h 382811"/>
                <a:gd name="connsiteX6" fmla="*/ 745724 w 745724"/>
                <a:gd name="connsiteY6" fmla="*/ 373933 h 382811"/>
                <a:gd name="connsiteX0" fmla="*/ 0 w 745724"/>
                <a:gd name="connsiteY0" fmla="*/ 400029 h 400029"/>
                <a:gd name="connsiteX1" fmla="*/ 53266 w 745724"/>
                <a:gd name="connsiteY1" fmla="*/ 204720 h 400029"/>
                <a:gd name="connsiteX2" fmla="*/ 186431 w 745724"/>
                <a:gd name="connsiteY2" fmla="*/ 53800 h 400029"/>
                <a:gd name="connsiteX3" fmla="*/ 390618 w 745724"/>
                <a:gd name="connsiteY3" fmla="*/ 534 h 400029"/>
                <a:gd name="connsiteX4" fmla="*/ 550415 w 745724"/>
                <a:gd name="connsiteY4" fmla="*/ 80433 h 400029"/>
                <a:gd name="connsiteX5" fmla="*/ 701335 w 745724"/>
                <a:gd name="connsiteY5" fmla="*/ 213598 h 400029"/>
                <a:gd name="connsiteX6" fmla="*/ 745724 w 745724"/>
                <a:gd name="connsiteY6" fmla="*/ 391151 h 400029"/>
                <a:gd name="connsiteX0" fmla="*/ 0 w 745724"/>
                <a:gd name="connsiteY0" fmla="*/ 399495 h 399495"/>
                <a:gd name="connsiteX1" fmla="*/ 53266 w 745724"/>
                <a:gd name="connsiteY1" fmla="*/ 204186 h 399495"/>
                <a:gd name="connsiteX2" fmla="*/ 186431 w 745724"/>
                <a:gd name="connsiteY2" fmla="*/ 53266 h 399495"/>
                <a:gd name="connsiteX3" fmla="*/ 390618 w 745724"/>
                <a:gd name="connsiteY3" fmla="*/ 0 h 399495"/>
                <a:gd name="connsiteX4" fmla="*/ 577048 w 745724"/>
                <a:gd name="connsiteY4" fmla="*/ 53266 h 399495"/>
                <a:gd name="connsiteX5" fmla="*/ 701335 w 745724"/>
                <a:gd name="connsiteY5" fmla="*/ 213064 h 399495"/>
                <a:gd name="connsiteX6" fmla="*/ 745724 w 745724"/>
                <a:gd name="connsiteY6" fmla="*/ 390617 h 3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399495">
                  <a:moveTo>
                    <a:pt x="0" y="399495"/>
                  </a:moveTo>
                  <a:cubicBezTo>
                    <a:pt x="11097" y="330693"/>
                    <a:pt x="22194" y="261891"/>
                    <a:pt x="53266" y="204186"/>
                  </a:cubicBezTo>
                  <a:cubicBezTo>
                    <a:pt x="84338" y="146481"/>
                    <a:pt x="130206" y="87297"/>
                    <a:pt x="186431" y="53266"/>
                  </a:cubicBezTo>
                  <a:cubicBezTo>
                    <a:pt x="242656" y="19235"/>
                    <a:pt x="325515" y="0"/>
                    <a:pt x="390618" y="0"/>
                  </a:cubicBezTo>
                  <a:cubicBezTo>
                    <a:pt x="455721" y="0"/>
                    <a:pt x="525262" y="17755"/>
                    <a:pt x="577048" y="53266"/>
                  </a:cubicBezTo>
                  <a:cubicBezTo>
                    <a:pt x="628834" y="88777"/>
                    <a:pt x="673222" y="156839"/>
                    <a:pt x="701335" y="213064"/>
                  </a:cubicBezTo>
                  <a:cubicBezTo>
                    <a:pt x="729448" y="269289"/>
                    <a:pt x="739805" y="327733"/>
                    <a:pt x="745724" y="390617"/>
                  </a:cubicBezTo>
                </a:path>
              </a:pathLst>
            </a:custGeom>
            <a:noFill/>
            <a:ln w="635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" y="871593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the two waves occupy the same location, the wave amplitudes add together. This wave behavior is known as constructive interference.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9906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Playing </a:t>
            </a:r>
            <a:r>
              <a:rPr lang="en-US" sz="3200" b="1" dirty="0"/>
              <a:t>a certain musical note on a trumpet causes the spring on the bottom of a nearby snare drum to vibrate. This phenomenon </a:t>
            </a:r>
            <a:r>
              <a:rPr lang="en-US" sz="3200" b="1" dirty="0" smtClean="0"/>
              <a:t>is called _______________.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057400" y="3447092"/>
            <a:ext cx="5144746" cy="2436587"/>
            <a:chOff x="2493948" y="3429000"/>
            <a:chExt cx="5144746" cy="2436587"/>
          </a:xfrm>
        </p:grpSpPr>
        <p:pic>
          <p:nvPicPr>
            <p:cNvPr id="1030" name="Picture 6" descr="http://hyperphysics.phy-astr.gsu.edu/hbase/music/imgmus/snaredru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944" y="3446236"/>
              <a:ext cx="257175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us.cdn2.123rf.com/168nwm/inferno/inferno1003/inferno100300023/6623680-trumpet-play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948" y="3429000"/>
              <a:ext cx="2590800" cy="2436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2396540"/>
            <a:ext cx="241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resonance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762000"/>
            <a:ext cx="8229600" cy="1554162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Two speakers, S</a:t>
            </a:r>
            <a:r>
              <a:rPr lang="en-US" sz="2000" dirty="0"/>
              <a:t>1</a:t>
            </a:r>
            <a:r>
              <a:rPr lang="en-US" sz="3200" dirty="0"/>
              <a:t> and S</a:t>
            </a:r>
            <a:r>
              <a:rPr lang="en-US" sz="2000" dirty="0"/>
              <a:t>2</a:t>
            </a:r>
            <a:r>
              <a:rPr lang="en-US" sz="3200" dirty="0"/>
              <a:t>, operating in phase in the same medium produce the circular wave patterns shown in the diagram below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78" y="2551834"/>
            <a:ext cx="5475043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21" y="2551833"/>
            <a:ext cx="1647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5181600"/>
            <a:ext cx="8229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/>
              <a:t>List the points of constructive interference.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Constructive interference occurs when crest meets crest, or trough meets trough. 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77" y="2438400"/>
            <a:ext cx="5475043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114798" y="2286000"/>
            <a:ext cx="609600" cy="533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798" y="2851212"/>
            <a:ext cx="609600" cy="533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1752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 police siren (f = 1000 Hz) approaches a stationary listener with a speed of 32 m/s.  What is the frequency observed by the listener?</a:t>
            </a:r>
            <a:endParaRPr lang="en-US" sz="2800" b="1" dirty="0"/>
          </a:p>
        </p:txBody>
      </p:sp>
      <p:pic>
        <p:nvPicPr>
          <p:cNvPr id="2050" name="Picture 2" descr="http://www.physicsclassroom.com/Class/waves/u10l3d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794499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3810000"/>
                <a:ext cx="7930056" cy="95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latin typeface="Cambria Math"/>
                                </a:rPr>
                                <m:t>𝐯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𝐨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1" i="0" smtClean="0">
                                  <a:latin typeface="Cambria Math"/>
                                </a:rPr>
                                <m:t>𝐯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𝐬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𝟏𝟎𝟎𝟎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𝐇𝐳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latin typeface="Cambria Math"/>
                                </a:rPr>
                                <m:t>𝟑𝟒𝟎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 </m:t>
                              </m:r>
                              <m:box>
                                <m:box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𝐦</m:t>
                                      </m:r>
                                    </m:num>
                                    <m:den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𝐬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2400" b="1" i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𝟎</m:t>
                              </m:r>
                              <m:box>
                                <m:box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𝐦</m:t>
                                      </m:r>
                                    </m:num>
                                    <m:den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𝐬</m:t>
                                      </m:r>
                                    </m:den>
                                  </m:f>
                                </m:e>
                              </m:box>
                            </m:num>
                            <m:den>
                              <m:r>
                                <a:rPr lang="en-US" sz="2400" b="1" i="0" smtClean="0">
                                  <a:latin typeface="Cambria Math"/>
                                </a:rPr>
                                <m:t>𝟑𝟒𝟎</m:t>
                              </m:r>
                              <m:box>
                                <m:box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𝐦</m:t>
                                      </m:r>
                                    </m:num>
                                    <m:den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𝐬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2400" b="1" i="0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𝟑𝟐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 </m:t>
                              </m:r>
                              <m:box>
                                <m:box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𝐦</m:t>
                                      </m:r>
                                    </m:num>
                                    <m:den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𝐬</m:t>
                                      </m:r>
                                    </m:den>
                                  </m:f>
                                </m:e>
                              </m:box>
                            </m:den>
                          </m:f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𝟏𝟏𝟎𝟎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𝐇𝐳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0"/>
                <a:ext cx="7930056" cy="9515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304104" y="3944350"/>
            <a:ext cx="1453056" cy="682841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physicsclassroom.com/Class/waves/u10l3d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42" y="1049673"/>
            <a:ext cx="4094572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1981200"/>
          </a:xfrm>
        </p:spPr>
        <p:txBody>
          <a:bodyPr>
            <a:no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In the diagram below, a stationary source located at point S produces sound having a constant frequency of 512 hertz. Observer A, 50 meters to the left of S, hears a frequency of 512 hertz. Observer B, 100 meters to the right of S, hears a </a:t>
            </a:r>
            <a:r>
              <a:rPr lang="en-US" sz="2400" b="1" dirty="0" smtClean="0"/>
              <a:t>frequency lower 512 Hz.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1"/>
            <a:ext cx="5791928" cy="107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038600"/>
            <a:ext cx="8001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Which statement best describes the motion of the observers? </a:t>
            </a:r>
          </a:p>
          <a:p>
            <a:endParaRPr lang="en-US" sz="1200" b="1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(a) A </a:t>
            </a:r>
            <a:r>
              <a:rPr lang="en-US" sz="2200" b="1" dirty="0">
                <a:solidFill>
                  <a:srgbClr val="FF0000"/>
                </a:solidFill>
              </a:rPr>
              <a:t>is moving toward point S, and </a:t>
            </a:r>
            <a:r>
              <a:rPr lang="en-US" sz="2200" b="1" dirty="0" smtClean="0">
                <a:solidFill>
                  <a:srgbClr val="FF0000"/>
                </a:solidFill>
              </a:rPr>
              <a:t>B </a:t>
            </a:r>
            <a:r>
              <a:rPr lang="en-US" sz="2200" b="1" dirty="0">
                <a:solidFill>
                  <a:srgbClr val="FF0000"/>
                </a:solidFill>
              </a:rPr>
              <a:t>is stationary. </a:t>
            </a:r>
          </a:p>
          <a:p>
            <a:r>
              <a:rPr lang="en-US" sz="2200" b="1" dirty="0" smtClean="0">
                <a:solidFill>
                  <a:srgbClr val="0066FF"/>
                </a:solidFill>
              </a:rPr>
              <a:t>(b) A </a:t>
            </a:r>
            <a:r>
              <a:rPr lang="en-US" sz="2200" b="1" dirty="0">
                <a:solidFill>
                  <a:srgbClr val="0066FF"/>
                </a:solidFill>
              </a:rPr>
              <a:t>is moving away from point S, and </a:t>
            </a:r>
            <a:r>
              <a:rPr lang="en-US" sz="2200" b="1" dirty="0" smtClean="0">
                <a:solidFill>
                  <a:srgbClr val="0066FF"/>
                </a:solidFill>
              </a:rPr>
              <a:t>B </a:t>
            </a:r>
            <a:r>
              <a:rPr lang="en-US" sz="2200" b="1" dirty="0">
                <a:solidFill>
                  <a:srgbClr val="0066FF"/>
                </a:solidFill>
              </a:rPr>
              <a:t>is stationary. 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(c) A </a:t>
            </a:r>
            <a:r>
              <a:rPr lang="en-US" sz="2200" b="1" dirty="0">
                <a:solidFill>
                  <a:srgbClr val="00B050"/>
                </a:solidFill>
              </a:rPr>
              <a:t>is stationary and </a:t>
            </a:r>
            <a:r>
              <a:rPr lang="en-US" sz="2200" b="1" dirty="0" smtClean="0">
                <a:solidFill>
                  <a:srgbClr val="00B050"/>
                </a:solidFill>
              </a:rPr>
              <a:t>B </a:t>
            </a:r>
            <a:r>
              <a:rPr lang="en-US" sz="2200" b="1" dirty="0">
                <a:solidFill>
                  <a:srgbClr val="00B050"/>
                </a:solidFill>
              </a:rPr>
              <a:t>is moving toward point S. </a:t>
            </a:r>
          </a:p>
          <a:p>
            <a:r>
              <a:rPr lang="en-US" sz="2200" b="1" dirty="0" smtClean="0">
                <a:solidFill>
                  <a:srgbClr val="FFC000"/>
                </a:solidFill>
              </a:rPr>
              <a:t>(d) A </a:t>
            </a:r>
            <a:r>
              <a:rPr lang="en-US" sz="2200" b="1" dirty="0">
                <a:solidFill>
                  <a:srgbClr val="FFC000"/>
                </a:solidFill>
              </a:rPr>
              <a:t>is stationary, and </a:t>
            </a:r>
            <a:r>
              <a:rPr lang="en-US" sz="2200" b="1" dirty="0" smtClean="0">
                <a:solidFill>
                  <a:srgbClr val="FFC000"/>
                </a:solidFill>
              </a:rPr>
              <a:t>B </a:t>
            </a:r>
            <a:r>
              <a:rPr lang="en-US" sz="2200" b="1" dirty="0">
                <a:solidFill>
                  <a:srgbClr val="FFC000"/>
                </a:solidFill>
              </a:rPr>
              <a:t>is moving away from point 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(d) A is stationary, and B is moving away from point S. </a:t>
            </a:r>
            <a:br>
              <a:rPr lang="en-US" sz="2400" b="1" dirty="0">
                <a:solidFill>
                  <a:srgbClr val="FFC000"/>
                </a:solidFill>
              </a:rPr>
            </a:b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1662" y="4267200"/>
            <a:ext cx="3038475" cy="1914525"/>
            <a:chOff x="2858927" y="2819400"/>
            <a:chExt cx="3038475" cy="19145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927" y="2819400"/>
              <a:ext cx="3038475" cy="191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0" y="35052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0" y="1969363"/>
            <a:ext cx="2435064" cy="2019300"/>
            <a:chOff x="3124200" y="1969363"/>
            <a:chExt cx="2435064" cy="20193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064" y="1969363"/>
              <a:ext cx="2362200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124200" y="2743200"/>
              <a:ext cx="533400" cy="2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2128361"/>
            <a:ext cx="3017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observer moving away from a source will observe a lower frequency, because they are “running away from” the wave fronts.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485798"/>
            <a:ext cx="3017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observer moving toward a source will observe a higher frequency, because they are running in to the approaching wave fronts.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4961" y="3518229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12 m</a:t>
            </a:r>
            <a:endParaRPr lang="en-US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876425" y="2285999"/>
            <a:ext cx="4752975" cy="1232229"/>
            <a:chOff x="2057400" y="2057400"/>
            <a:chExt cx="4752975" cy="122905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057400"/>
              <a:ext cx="4752975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209800" y="3276600"/>
              <a:ext cx="4419600" cy="9852"/>
            </a:xfrm>
            <a:prstGeom prst="straightConnector1">
              <a:avLst/>
            </a:prstGeom>
            <a:ln w="412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05800" cy="10668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/>
              <a:t>The </a:t>
            </a:r>
            <a:r>
              <a:rPr lang="en-US" sz="3200" b="1" dirty="0"/>
              <a:t>diagram below represents a standing </a:t>
            </a:r>
            <a:r>
              <a:rPr lang="en-US" sz="3200" b="1" dirty="0" smtClean="0"/>
              <a:t>wave created by a 30 Hz frequency.  </a:t>
            </a:r>
            <a:endParaRPr lang="en-US" sz="3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4191000"/>
            <a:ext cx="8305800" cy="1676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30238" indent="-630238" algn="just">
              <a:buAutoNum type="alphaLcParenBoth"/>
            </a:pPr>
            <a:r>
              <a:rPr lang="en-US" sz="2400" b="1" spc="-100" dirty="0" smtClean="0"/>
              <a:t>What is the wavelength of the waves that create this? </a:t>
            </a:r>
          </a:p>
          <a:p>
            <a:pPr marL="630238" indent="-630238" algn="just">
              <a:buAutoNum type="alphaLcParenBoth"/>
            </a:pPr>
            <a:r>
              <a:rPr lang="en-US" sz="2400" b="1" spc="-100" dirty="0" smtClean="0"/>
              <a:t>What is the frequency needed to create the 7</a:t>
            </a:r>
            <a:r>
              <a:rPr lang="en-US" sz="2400" b="1" spc="-100" baseline="30000" dirty="0" smtClean="0"/>
              <a:t>th</a:t>
            </a:r>
            <a:r>
              <a:rPr lang="en-US" sz="2400" b="1" spc="-100" dirty="0" smtClean="0"/>
              <a:t> harmonic?  </a:t>
            </a:r>
          </a:p>
          <a:p>
            <a:pPr marL="630238" indent="-630238" algn="just">
              <a:buAutoNum type="alphaLcParenBoth"/>
            </a:pPr>
            <a:r>
              <a:rPr lang="en-US" sz="2400" b="1" spc="-100" dirty="0" smtClean="0"/>
              <a:t>What is the wavelength of the waves that create the 7</a:t>
            </a:r>
            <a:r>
              <a:rPr lang="en-US" sz="2400" b="1" spc="-100" baseline="30000" dirty="0" smtClean="0"/>
              <a:t>th</a:t>
            </a:r>
            <a:r>
              <a:rPr lang="en-US" sz="2400" b="1" spc="-100" dirty="0" smtClean="0"/>
              <a:t> harmonic? </a:t>
            </a:r>
            <a:endParaRPr lang="en-US" sz="2400" b="1" spc="-1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Sound </a:t>
            </a:r>
            <a:b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005840"/>
            <a:ext cx="6095753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Sound is a mechanical wave, transferred through air, or other media, by vibrations passed along through the media.  by meaning that it requires a medium through which to travel.  </a:t>
            </a:r>
            <a:endParaRPr lang="en-US" sz="2400" b="1" dirty="0"/>
          </a:p>
        </p:txBody>
      </p:sp>
      <p:pic>
        <p:nvPicPr>
          <p:cNvPr id="1026" name="Picture 2" descr="http://nuclearfootprints.com/wp-content/uploads/2012/02/electromagnetic-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495800" cy="27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3" y="3058701"/>
            <a:ext cx="384475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623" y="4350643"/>
            <a:ext cx="3844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b="1" dirty="0">
                <a:solidFill>
                  <a:prstClr val="black"/>
                </a:solidFill>
              </a:rPr>
              <a:t>All the other types </a:t>
            </a:r>
            <a:r>
              <a:rPr lang="en-US" sz="2400" b="1" dirty="0" smtClean="0">
                <a:solidFill>
                  <a:prstClr val="black"/>
                </a:solidFill>
              </a:rPr>
              <a:t>listed are </a:t>
            </a:r>
            <a:r>
              <a:rPr lang="en-US" sz="2400" b="1" dirty="0">
                <a:solidFill>
                  <a:prstClr val="black"/>
                </a:solidFill>
              </a:rPr>
              <a:t>electromagnetic in nature.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33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4961" y="243840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12 m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876425" y="1206171"/>
            <a:ext cx="4752975" cy="1229052"/>
            <a:chOff x="2057400" y="2057400"/>
            <a:chExt cx="4752975" cy="122905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057400"/>
              <a:ext cx="4752975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209800" y="3276600"/>
              <a:ext cx="4419600" cy="9852"/>
            </a:xfrm>
            <a:prstGeom prst="straightConnector1">
              <a:avLst/>
            </a:prstGeom>
            <a:ln w="412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2028825" y="3068714"/>
                <a:ext cx="5334000" cy="2969723"/>
              </a:xfrm>
              <a:prstGeom prst="rect">
                <a:avLst/>
              </a:prstGeom>
            </p:spPr>
            <p:txBody>
              <a:bodyPr vert="horz" lIns="0" rIns="0" bIns="0" anchor="b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5000" b="0" kern="120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400" b="1" spc="-100" dirty="0" smtClean="0">
                    <a:ea typeface="Cambria Math"/>
                  </a:rPr>
                  <a:t>(a)	</a:t>
                </a:r>
                <a14:m>
                  <m:oMath xmlns:m="http://schemas.openxmlformats.org/officeDocument/2006/math"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𝒎</m:t>
                        </m:r>
                      </m:num>
                      <m:den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𝒘𝒂𝒗𝒆𝒔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sz="2400" b="1" i="1" spc="-100" dirty="0" smtClean="0"/>
                  <a:t> </a:t>
                </a:r>
              </a:p>
              <a:p>
                <a:pPr algn="just"/>
                <a:endParaRPr lang="en-US" sz="2400" b="1" i="1" spc="-100" dirty="0" smtClean="0"/>
              </a:p>
              <a:p>
                <a:pPr algn="just"/>
                <a:r>
                  <a:rPr lang="en-US" sz="2400" b="1" spc="-100" dirty="0" smtClean="0"/>
                  <a:t>(b)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𝟑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𝟑𝟎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𝟏𝟎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𝟕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𝟕</m:t>
                    </m:r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𝟕</m:t>
                    </m:r>
                    <m:d>
                      <m:d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𝟏𝟎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𝑯𝒛</m:t>
                        </m:r>
                      </m:e>
                    </m:d>
                    <m:r>
                      <a:rPr lang="en-US" sz="2400" b="1" i="1" spc="-100" smtClean="0">
                        <a:latin typeface="Cambria Math"/>
                      </a:rPr>
                      <m:t>= </m:t>
                    </m:r>
                    <m:r>
                      <a:rPr lang="en-US" sz="2400" b="1" i="1" spc="-100" smtClean="0">
                        <a:latin typeface="Cambria Math"/>
                      </a:rPr>
                      <m:t>𝟕𝟎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(c)	</a:t>
                </a:r>
                <a14:m>
                  <m:oMath xmlns:m="http://schemas.openxmlformats.org/officeDocument/2006/math">
                    <m:r>
                      <a:rPr lang="en-US" sz="2400" b="1" i="1" spc="-10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2400" b="1" i="1" spc="-10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pc="-100">
                            <a:latin typeface="Cambria Math"/>
                            <a:ea typeface="Cambria Math"/>
                          </a:rPr>
                          <m:t>𝟏𝟐</m:t>
                        </m:r>
                        <m:r>
                          <a:rPr lang="en-US" sz="2400" b="1" i="1" spc="-1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>
                            <a:latin typeface="Cambria Math"/>
                            <a:ea typeface="Cambria Math"/>
                          </a:rPr>
                          <m:t>𝒎</m:t>
                        </m:r>
                      </m:num>
                      <m:den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>
                            <a:latin typeface="Cambria Math"/>
                            <a:ea typeface="Cambria Math"/>
                          </a:rPr>
                          <m:t>𝒘𝒂𝒗𝒆𝒔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 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𝟒𝟑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en-US" sz="2400" b="1" spc="-100" dirty="0" smtClean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25" y="3068714"/>
                <a:ext cx="5334000" cy="2969723"/>
              </a:xfrm>
              <a:prstGeom prst="rect">
                <a:avLst/>
              </a:prstGeom>
              <a:blipFill rotWithShape="1">
                <a:blip r:embed="rId3"/>
                <a:stretch>
                  <a:fillRect l="-3543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008704" y="4782551"/>
            <a:ext cx="1001696" cy="399049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3182350"/>
            <a:ext cx="9144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60062" y="5551055"/>
            <a:ext cx="1159738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0668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diagram below represents a standing </a:t>
            </a:r>
            <a:r>
              <a:rPr lang="en-US" sz="3200" dirty="0" smtClean="0"/>
              <a:t>wave. 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2" y="2005012"/>
            <a:ext cx="686999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4266" y="3886200"/>
            <a:ext cx="8458200" cy="2209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4213" indent="-684213" algn="just">
              <a:buAutoNum type="alphaLcParenBoth"/>
            </a:pPr>
            <a:r>
              <a:rPr lang="en-US" sz="2800" b="1" dirty="0" smtClean="0"/>
              <a:t>What is the frequency that creates this standing wave if the wave speed on the string is 75 m/s?  </a:t>
            </a:r>
          </a:p>
          <a:p>
            <a:pPr marL="684213" indent="-684213" algn="just">
              <a:buAutoNum type="alphaLcParenBoth"/>
            </a:pPr>
            <a:r>
              <a:rPr lang="en-US" sz="2800" b="1" dirty="0" smtClean="0"/>
              <a:t>What are the frequency and wavelength that will produce the second harmonic?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3124200"/>
            <a:ext cx="6477000" cy="19705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94583" y="3118127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15 m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13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828800" y="2438400"/>
                <a:ext cx="5334000" cy="4221933"/>
              </a:xfrm>
              <a:prstGeom prst="rect">
                <a:avLst/>
              </a:prstGeom>
            </p:spPr>
            <p:txBody>
              <a:bodyPr vert="horz" lIns="0" rIns="0" bIns="0" anchor="b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5000" b="0" kern="120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400" b="1" spc="-100" dirty="0" smtClean="0">
                    <a:ea typeface="Cambria Math"/>
                  </a:rPr>
                  <a:t>(a)	</a:t>
                </a:r>
                <a14:m>
                  <m:oMath xmlns:m="http://schemas.openxmlformats.org/officeDocument/2006/math"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𝟏𝟓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𝒎</m:t>
                        </m:r>
                      </m:num>
                      <m:den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𝒘𝒂𝒗𝒆𝒔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sz="2400" b="1" i="1" spc="-100" dirty="0" smtClean="0"/>
                  <a:t> </a:t>
                </a:r>
              </a:p>
              <a:p>
                <a:pPr algn="just"/>
                <a:r>
                  <a:rPr lang="en-US" sz="2400" b="1" i="1" spc="-1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1" spc="-100" smtClean="0">
                        <a:latin typeface="Cambria Math"/>
                      </a:rPr>
                      <m:t>𝒇</m:t>
                    </m:r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latin typeface="Cambria Math"/>
                          </a:rPr>
                          <m:t>𝒗</m:t>
                        </m:r>
                      </m:num>
                      <m:den>
                        <m:r>
                          <a:rPr lang="en-US" sz="2400" b="1" i="1" spc="-100" smtClean="0">
                            <a:latin typeface="Cambria Math"/>
                            <a:ea typeface="Cambria Math"/>
                          </a:rPr>
                          <m:t>𝝀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latin typeface="Cambria Math"/>
                          </a:rPr>
                          <m:t>𝟕𝟓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0" b="1" i="1" spc="-1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pc="-100" smtClean="0"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2400" b="1" i="1" spc="-100" smtClean="0">
                                <a:latin typeface="Cambria Math"/>
                              </a:rPr>
                              <m:t>𝒔</m:t>
                            </m:r>
                          </m:den>
                        </m:f>
                      </m:num>
                      <m:den>
                        <m:r>
                          <a:rPr lang="en-US" sz="2400" b="1" i="1" spc="-100" smtClean="0">
                            <a:latin typeface="Cambria Math"/>
                          </a:rPr>
                          <m:t>𝟔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𝟎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𝟏𝟐</m:t>
                    </m:r>
                    <m:r>
                      <a:rPr lang="en-US" sz="2400" b="1" i="1" spc="-100" smtClean="0">
                        <a:latin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</a:rPr>
                      <m:t>𝟓</m:t>
                    </m:r>
                    <m:box>
                      <m:box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b="1" i="1" spc="-1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pc="-10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pc="-100" smtClean="0">
                                <a:latin typeface="Cambria Math"/>
                              </a:rPr>
                              <m:t>𝒔</m:t>
                            </m:r>
                          </m:den>
                        </m:f>
                        <m:r>
                          <a:rPr lang="en-US" sz="2400" b="1" i="1" spc="-100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𝟏𝟐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.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𝟓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pc="-100" smtClean="0">
                            <a:latin typeface="Cambria Math"/>
                          </a:rPr>
                          <m:t>𝑯𝒛</m:t>
                        </m:r>
                      </m:e>
                    </m:box>
                  </m:oMath>
                </a14:m>
                <a:endParaRPr lang="en-US" sz="2400" b="1" i="1" spc="-100" dirty="0"/>
              </a:p>
              <a:p>
                <a:pPr algn="just"/>
                <a:endParaRPr lang="en-US" sz="2400" b="1" i="1" spc="-100" dirty="0" smtClean="0"/>
              </a:p>
              <a:p>
                <a:pPr algn="just"/>
                <a:r>
                  <a:rPr lang="en-US" sz="2400" b="1" spc="-100" dirty="0" smtClean="0"/>
                  <a:t>(b)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𝟓</m:t>
                    </m:r>
                    <m:d>
                      <m:d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pc="-10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pc="-10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spc="-10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𝟏𝟐</m:t>
                    </m:r>
                    <m:r>
                      <a:rPr lang="en-US" sz="2400" b="1" i="1" spc="-100" smtClean="0">
                        <a:latin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</a:rPr>
                      <m:t>𝟓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𝟐</m:t>
                    </m:r>
                    <m:r>
                      <a:rPr lang="en-US" sz="2400" b="1" i="1" spc="-100" smtClean="0">
                        <a:latin typeface="Cambria Math"/>
                      </a:rPr>
                      <m:t>.</m:t>
                    </m:r>
                    <m:r>
                      <a:rPr lang="en-US" sz="2400" b="1" i="1" spc="-100" smtClean="0">
                        <a:latin typeface="Cambria Math"/>
                      </a:rPr>
                      <m:t>𝟓</m:t>
                    </m:r>
                    <m:r>
                      <a:rPr lang="en-US" sz="2400" b="1" i="1" spc="-100" smtClean="0">
                        <a:latin typeface="Cambria Math"/>
                      </a:rPr>
                      <m:t> </m:t>
                    </m:r>
                    <m:r>
                      <a:rPr lang="en-US" sz="2400" b="1" i="1" spc="-100" smtClean="0">
                        <a:latin typeface="Cambria Math"/>
                      </a:rPr>
                      <m:t>𝑯𝒛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r>
                  <a:rPr lang="en-US" sz="2400" b="1" spc="-1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pc="-10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spc="-10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pc="-100" smtClean="0">
                        <a:latin typeface="Cambria Math"/>
                      </a:rPr>
                      <m:t>=</m:t>
                    </m:r>
                    <m:r>
                      <a:rPr lang="en-US" sz="2400" b="1" i="1" spc="-100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pc="-10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pc="-10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spc="-10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400" b="1" i="0" spc="-100" smtClean="0">
                        <a:latin typeface="Cambria Math"/>
                      </a:rPr>
                      <m:t>=</m:t>
                    </m:r>
                    <m:r>
                      <a:rPr lang="en-US" sz="2400" b="1" i="0" spc="-100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2400" b="1" i="1" spc="-10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0" spc="-100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0" spc="-100" smtClean="0">
                            <a:latin typeface="Cambria Math"/>
                          </a:rPr>
                          <m:t>.</m:t>
                        </m:r>
                        <m:r>
                          <a:rPr lang="en-US" sz="2400" b="1" i="0" spc="-100" smtClean="0">
                            <a:latin typeface="Cambria Math"/>
                          </a:rPr>
                          <m:t>𝟓</m:t>
                        </m:r>
                        <m:r>
                          <a:rPr lang="en-US" sz="2400" b="1" i="0" spc="-10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0" spc="-100" smtClean="0">
                            <a:latin typeface="Cambria Math"/>
                          </a:rPr>
                          <m:t>𝐇𝐳</m:t>
                        </m:r>
                      </m:e>
                    </m:d>
                    <m:r>
                      <a:rPr lang="en-US" sz="2400" b="1" i="0" spc="-100" smtClean="0">
                        <a:latin typeface="Cambria Math"/>
                      </a:rPr>
                      <m:t>=</m:t>
                    </m:r>
                    <m:r>
                      <a:rPr lang="en-US" sz="2400" b="1" i="0" spc="-100" smtClean="0">
                        <a:latin typeface="Cambria Math"/>
                      </a:rPr>
                      <m:t>𝟓</m:t>
                    </m:r>
                    <m:r>
                      <a:rPr lang="en-US" sz="2400" b="1" i="0" spc="-100" smtClean="0">
                        <a:latin typeface="Cambria Math"/>
                      </a:rPr>
                      <m:t>.</m:t>
                    </m:r>
                    <m:r>
                      <a:rPr lang="en-US" sz="2400" b="1" i="0" spc="-100" smtClean="0">
                        <a:latin typeface="Cambria Math"/>
                      </a:rPr>
                      <m:t>𝟎</m:t>
                    </m:r>
                    <m:r>
                      <a:rPr lang="en-US" sz="2400" b="1" i="0" spc="-100" smtClean="0">
                        <a:latin typeface="Cambria Math"/>
                      </a:rPr>
                      <m:t> </m:t>
                    </m:r>
                    <m:r>
                      <a:rPr lang="en-US" sz="2400" b="1" i="0" spc="-100" smtClean="0">
                        <a:latin typeface="Cambria Math"/>
                      </a:rPr>
                      <m:t>𝐇𝐳</m:t>
                    </m:r>
                  </m:oMath>
                </a14:m>
                <a:endParaRPr lang="en-US" sz="2400" b="1" spc="-100" dirty="0" smtClean="0"/>
              </a:p>
              <a:p>
                <a:pPr algn="just"/>
                <a:endParaRPr lang="en-US" sz="2400" b="1" spc="-10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pc="-100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sz="2000" b="1" i="1" spc="-1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pc="-10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den>
                      </m:f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=  </m:t>
                      </m:r>
                      <m:f>
                        <m:fPr>
                          <m:ctrlP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f>
                            <m:fPr>
                              <m:ctrlPr>
                                <a:rPr lang="en-US" sz="2000" b="1" i="1" spc="-100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pc="-100" smtClean="0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sz="2000" b="1" i="1" spc="-100" smtClean="0"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den>
                          </m:f>
                        </m:num>
                        <m:den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000" b="1" i="1" spc="-10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box>
                            <m:boxPr>
                              <m:ctrlPr>
                                <a:rPr lang="en-US" sz="2000" b="1" i="1" spc="-100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 spc="-10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pc="-100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spc="-100" smtClean="0"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den>
                              </m:f>
                            </m:e>
                          </m:box>
                        </m:den>
                      </m:f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pc="-100" smtClean="0"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en-US" sz="2400" b="1" spc="-100" dirty="0" smtClean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38400"/>
                <a:ext cx="5334000" cy="4221933"/>
              </a:xfrm>
              <a:prstGeom prst="rect">
                <a:avLst/>
              </a:prstGeom>
              <a:blipFill rotWithShape="1">
                <a:blip r:embed="rId2"/>
                <a:stretch>
                  <a:fillRect l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3" y="838200"/>
            <a:ext cx="686999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8436" y="199138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15 m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00" y="1971675"/>
            <a:ext cx="6477000" cy="19705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3352800"/>
            <a:ext cx="11430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4876800"/>
            <a:ext cx="11430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5943600"/>
            <a:ext cx="7620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1770888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A speaker has a power output of 125 Watts.  (a) What is the intensity of sound at a distance of 1.0 meters from the speaker?  At a distance of (b) 2.0 meters from the speaker?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17577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93100" y="1905000"/>
                <a:ext cx="8229600" cy="43891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𝑃𝑜𝑤𝑒𝑟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𝐴𝑟𝑒𝑎</m:t>
                          </m:r>
                        </m:den>
                      </m:f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125 </m:t>
                          </m:r>
                          <m:r>
                            <a:rPr lang="en-US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(1.0)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9.95</m:t>
                      </m:r>
                      <m:box>
                        <m:boxPr>
                          <m:ctrlPr>
                            <a:rPr lang="en-US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𝑃𝑜𝑤𝑒𝑟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𝐴𝑟𝑒𝑎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125 </m:t>
                          </m:r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(2.0)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2.49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0" y="1905000"/>
                <a:ext cx="8229600" cy="43891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43600" y="2133600"/>
            <a:ext cx="1219200" cy="609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7299" y="3429000"/>
            <a:ext cx="1219200" cy="609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16184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 speaker has a power output of 125 Watts.  What is the decibel level at a distance of 3.0 meters from the speaker?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17577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71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43891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𝑃𝑜𝑤𝑒𝑟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𝐴𝑟𝑒𝑎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(3.0)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=1.11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𝑑𝐵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1.11</m:t>
                              </m:r>
                              <m:box>
                                <m:box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−12</m:t>
                                  </m:r>
                                </m:sup>
                              </m:sSup>
                              <m:box>
                                <m:box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=110 </m:t>
                      </m:r>
                      <m:r>
                        <a:rPr lang="en-US" b="0" i="1" smtClean="0"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43891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06214" y="2895600"/>
            <a:ext cx="11430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20756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If you double the distance from a source of sound, what happens to the intensity of the sound observed?  What if you triple the distance?</a:t>
            </a:r>
            <a:endParaRPr lang="en-US" sz="3200" b="1" dirty="0"/>
          </a:p>
        </p:txBody>
      </p:sp>
      <p:sp>
        <p:nvSpPr>
          <p:cNvPr id="5" name="AutoShape 2" descr="data:image/jpeg;base64,/9j/4AAQSkZJRgABAQAAAQABAAD/2wCEAAkGBxQREhQUExQWFhQWGRsXGBgYGCAYIBoeIBYcGBwgHRkYHCggIhslHhkYITEhJikrLy4uFx8zODMtNygtLisBCgoKDg0OGxAQGy8kICQsLCwsLCwsLDQsLDQsLCwsLCwsLCwsLCwsLCwsLCwsLCwsLCwsLCwsLCwsLCwsLCwsLP/AABEIAKUBMgMBIgACEQEDEQH/xAAbAAEAAgMBAQAAAAAAAAAAAAAABAUCAwYBB//EAE0QAAIBAwIDBQMHBwkFCAMAAAECAwAEERIhBRMxBiJBUWEycYEUIzNCUmKRFXOCkpOhsQcWJFNyg6KzwTRDdNHwJWOUssLS0+E1VKP/xAAXAQEBAQEAAAAAAAAAAAAAAAAAAQID/8QAHxEBAQEAAQUBAQEAAAAAAAAAAAERIQISMUFRgSJh/9oADAMBAAIRAxEAPwD7jSsZHCgkkADck7AD1NVf5XaX/ZozKP6xjy4/gxBLD1RSPWgtqVVDh87/AEtwR92FRGPizan+IK+6tcfALWQAlecDuDJI0wP7RmFRVsZV8x+NZA5qsXs7aDpawfsk/wCVY/zatOot4lPmihD+KYNOThbUqqHBdH0U88foX5o/CbVt7iK8+UXMX0kazL9qLuN+yckH4PnyFNRbUqLYcRjmzy2yV2ZSCrKfJkbDKfeKlVQpSlApWPMGdORqxnGd8dM48tj+Fe5oPaUrAygHBIyRnGd8ZA6e8gfEUGdKV4TQe0pSgUpSgUpSgUpSgUpSgUpSgUpSgUpSgUpSgUpSgUpSgqYeFNKQ90RI3URD6JD1GAfbYfbbyyAvSpPGoXeCVY9QcqQNDaG+DHYH/rI61NpUwcBDY3ZkEZWUMEQoRKVWLNxIdTLzWBOkYKqX2wNgdt79n7mONRFqxpTmoJCdRDuSFDSKB7SdGUELpPgK7iuIm7Wh+IxxpMixI8sLRal1SyKnUgnIAcaFG2ohjuNJrF6ZPLW2sm4Jd8snXIzgRDSZSSUBJdQOYq6vYySw1BcajneddWFz8jhjAZ3DjmZfvBcsQM8xQxHcBBc7AnvEb6LjthIBNi270So3elGDrlaJRlQTnKNk4wNutSZred7qFnhYYVC0kbhlBy+VAd1ZV3GohCXBA205px6XlVJwS95QZ2kMg5KuvNLFkWIK4X5xVyZAGJJUsBgncg7rXhl6s1uW1lU5YZubnK4YMGzJuwLDPdOQgOpjgV2lKvZGe5Cv+GJMQxysi+zIh0uvubxH3TlT4g1Fi4g8DLHc4wxCpOowrEnAVx9Rydh9VjjBBIWretc8KyKyOoZGBVlYZBBGCCDsQfKtI2UqjtZWtJFhkZmgchYZWJJRj0ikY7nPRJD19ljq0mS8qjn+L8OmluUKlxDhA+mQp0Mhb2SD4p0/0qgl4LeKcqJTq5PNIl1F1WOVNI+eQ6gxiYnUuR4tuD0nF+OmCeOPlgo2nVIWPd1PpAwqMAcjq5QHIAJOwgR9rmdrdI4FLzrAw1S6QvNgnmOSIye6IMdN9Y6YrnZ0tTUSPg96FyZJjLqC6hKBlPyeEJC55Yb5QM509d+lRjwa7kRA6SFUdWCmUhjpngfO8zEHCy4Gs9PDIA38L7YyLFbmZA5dFeR1LZUuryAALCE2ULhSwbB+tjU0q47XSIFBt1MjKZAqSs40BVbcpCSH74GCoXx1VL232vLf2dM7xzvqL6QYYO/s4Qvh9W/eYsFLb/R5qt4Nwq650DzJKVjl1jVJ7Ia2ZGyDO5PfAyMn28gbti5452iNuAViDYhe4fU/LxGmnVjusC/e6HA23YZFR7PjUwtZp3QSOLiSNEVsYUXHJXogbYAsQA7E5xnIUXj6nLp6VySdrnYZEKaRy1dhIcq0jtGAI2iBOl131aD12yCK0WnbCURxK8KtO6RMNLOysHidyW5cJZW+bbuhWG4364vf0nbXaUrj/wCejnGm29qRIkBdiSzWoum1LFE5AVSR3Q2SPAb103C7znwxy6SvMRW0nquRnBxttWp1S+EssSqUpVQpSlApSlApSlApSlApSlAqh7RXLpPYKjlVluCjgY7yi2mkwcj7Ua9PXzq+qg4mjSyRs1pMxgcvGyyxqM6WTVjmjOVZhhh0Y7VL4WL+lYxsSASCCRkg429NtvwrKqhSlKBSlKBUa6sI5SrOuSmoKckY1LpbofEVJpQVJ7N223zfRFj9tt1Riy5727AknUd+8d9zVtSlTJApSlUKUpQaru2WVGRxqVhgj/rx9ag8GuGBaCUlpYsYY/7xDnQ+31tirfeUnABFWdVPHl5YS5HWDJbHjEccwfAAOB5xgeNQTbjh8UjpI8aM6ewzKCV9xIyKwtuEwRnMcMSHOrKoq74YZ2HXDuM+THzqWpyMjoa9qiCeDW+pW5EWpQoU8tcqFOVAONgDuPKoXE7Wyt4hzYYli5gIUQhhrOwIRVJ1HpsKu6ou19m80cCx6gRcRMWUAlQG3bDAjA9RUvhY3281rfDIVJeU3R4+9G2AR3ZFDKcYIOKnSWUbI0bRoUYkspUEEltRJGMEk7+/eonB+DiBpHMjyySadTvpBwoIUAIoAAy3h9Y1Z0n+lVkPALdJOYIY9QVVXuL3AARhNu7sx6Vvn4TA66XhiZcKMFFIwudIwR0GTjyya8veLQQELLNFGSMgO6qSOmQGPSq7tbxVorCa5t5FysfMRhh1Pl6EH0pwcrOfhcLqUeGNkYhmUoCCQAoJBHUBVGfICpKIFAAAAAwANgB6CvIgQoBOTjcnG/4bVnVQpSlApSlArFzgEgZOOnnWVYTPpBO2fDJxk+WaUQuAcUF3bxXCqVWVQ6hsZwRkZwSM4qwqm7H2TW9lb27lC8MaxsUbUDpGMjIBwceVXNSBSlKoUpXhONzQe1yPba2l77oFcNCY4lLaWSYklWQAHLHK7ggrywehJFy3aCEkiItM3TEKmTfyLjuKf7TCuO7Vdr7pXdba3jD26c2ZmIkeNdm5elBp5rqCdIc7AE4yKz1ZeFnD6HACFXVu2Bk+uN6g3PG4EYpr1OPqRgyP8UjBI95FRrXhaToskk0lwrgMuW0oQRkfNxhVIwfraqtLW1SJdMaKijwUBR+Aq8iv/K8nhZ3JH9yP3GYH8a9q1pRCuci7WozFFikMmvQqEoGPtnLKXygxGx7wGQRjJyB0dVB7N22/cIyQQRI4KYztGwbMY7zbJgd41LvpZntGXtbEU1hJMZxjAznkGf7XgAV9/pvWsdrlAdmgmVIxmVu4eWeVzgGAfJOgpuMgGVRn2tM5uzVqSDyh3RpABYKMIY86AdOrQxXVjODjNe3nA7UkySxrgKQ2onRjQUJZSdGQhZdZGdJIzipnUvDRF2kRreaflv8AMnBQaSWOFI0MG0HOoDOdjkHpWiXtai6w0MuqIM0wyh5ajB1Z197KtqAXJwD4jB3xcPtp7aWGGQNG5w7LJziTt7TsxJOABudhjyFbj2btiFBjzgk5LuS2SCRIS2ZAcLs+R3R5U/o4QG7aQBmUrINIyTgYGl3WUddzGE1tj6rLjOcVnY9q1laNFgl1O+nGYyFGjWWLByMAZBAycjpggmy/IlvrL8lNZZ2JxnJdAjn9JVAPuqP8ktLTS7FY8E6WkkJOSunAMjEnbYL4eAp/ScLilVB4yz/QQSyfecclPiZMMR6qrVAueItnTNewwH+rgw8nqNUgOR7owa1pjop5lRSzsFUblmOAPeTtXP8AF+2VtDC8oEk0arktGvcYHYBZXKxOSdgqsScjbcVEke2jVpltLm5eMM+uVGLDAJOlrtl0jbom3pXOxNd37x3U4hEY0yW0QdnWPK5DuoQa5cHrqwvgAd6m2i97F39zdW+kabYQOYWVhzZQAAUychFblsh6OP8ATpLPhQjYO0ksrgY1SOf8tNMYPqFFcX2etJvyhPGbhkEsMcx5KKmplZomyJRIR3eXuCDXXJ2ehzl+ZKcg/OyvIMjfZGYoPgBQSuI2iuNTu6BQSSsjRjHUk6SOmPGq3hdrDcxJNDNcNG4yrc6QZGSOhOfCpXaHhslxGqRyJGNas4eMyB1GToIWRDgtpJ33AIOxNciOz92bQQsrc1Y7hkeOQxKrMW0LhZiS5ZgwboAMEgjedXnwsdb+R0zjmz5/Pv8A+6ofZ+XM8y4l+b2707TDcnZge6smAG0gsQrjOM1h2e4KEuJZ3hCsUjWNmIZwoQhhqySDnGd9/M4q4sOGRwFjGGGokkF2YZLFjhWYgZJJ2A60nPJUfivBhOwbnSx4GMJowd85OtGOa1cc4Gbiye1WXTrTQZHXWceeFKjP4Vc0rWRNYxg4GcE43wMD4DJrKlKqFKUoFKUoFQ+KxwmMtOiOid7DKH36bAj2j0GNznFTKhcVuIFTTcNGEbA0yYwxzkDS3U5HT0pRW9kdLJK/KhjcSyRnlIFwquQoJHUjxPQnfA6Vf1wvY/jFuxuI+HRPNiTUzty4UJbfIIUPo1a1GEO6NjbGekNncyfSTiIfZgUZ9xklDZHqEU1mXhasbm4SNS8jKiDcsxCgD1J2FVh7QI+0Ectx03jXCYPiJpSsbD+yzH0rba8BgRg+jXIOkkrGVxnrh5CSo9BgVZ1eRUcu7l6tFbr5IDM+PDvuFRT6aHHrWS9n4jvLrnPnM2se8R7Rg+oUVa1ynHu1mJGtbPTLdAd9j9HAPOQjq24xGu+4zpBzTBl2u7SfJuXbW+n5VNgICMrCpOnmSAdFz3VBxqbAHjiu4Vw5LePQuWySzs27SOxyzOfFmP8AyGwrRacM5EcrDM07/OO8ntSyAZXJA7oBACgDCADArXx6QGNO+Ij9IrOdOGUAoDlh1YjYnfBFCTauv5O5tMElqTvaStEPzZxJF+Ebqv6Jrq6+ccC4ysfECQrv8ptlJWNS41xPjZsBT3Zcas47ozjauw/KFy/sWmn89KqfuiEn4bU0xb0qqIvfO2Hwc/vyKVO4xa0pStIVWdqLRprO6ijGXkglRRnGWaNlAyfU1Z0oKDTBw5Zbm5uPaCK0kmlQAurSoEagdXbwJOfQVX/z1acgWVrJOD0kdkhT/G2s/q11zKCMEZB8DVDd9jbNySIUjY7kxqBv5lCChPqVNZyyZF36iG14jN7bxxKfBGI/HSNWfVZFrdZ9lih1GbDnq0cahj75JeZIf1qj/wA2Hi+jEci+QZ7Vsf24DpJ9NCj1ozrHtI99a/eZucm3iZCJUA/tFT6VnPq78W383YD9IrS/nZHlH6rsV/AVYWtpHENMaKg8lUKPwFVNrDM6h4L5ZVPRmjSQH4xFP41uAvVHW2kPueH9+ZK1M+IsLsZjcean+FcB2NP9As/+Hi/yxXT8S4ncRQSvJbrhUZiY5g2AFJJ+cVK5zsrCUsrRT1WCIH38tc1dRI4Yf+1ofW0nz+2gx/E13NfOuEcZgHFJC0ihYbbllvqh2m1MpYDAICLnyzXcWHF4JyRDNFKR1COr494U01U2lKVUKUpQKUpQUyXcn5QeLX80LdJAuB7RkdDvjOMKNs+dXNQRw5FnNxqbWyLEQSNOkMSBjHXUx39fdWmbtBArFFfmuDgpCplYH7wjB0+9sCp48qtKVU/KbqT2IVhH2pm1MP7qIkEe+QH0p+Ri/wBPPLJ91Tyk/VjwxHozNTUSLzjEMTaXkXX4Ivec+5Fyx/CtH5Qnk+htyB9qduWPgihn+DBam2djHCMRRog8lUL/AA8a18S4tBbqWnmjiUDOXcL/ABNFRvybLJ9NcNjxSEckfrZMn4MK5DjLRyyvaWShANry5XdwMfQrKe8ZW+s2ToX1Ixr4p2qlv2aK2W4itejTLE6yTDxETMAsaH+sJ1HfAHWseGwmElILdYhpXuSSBcAFhq+aEmSfHLZOBmmGpNkq2l/aMgCRSo1myqMAYUyw/hplUfnK+g18r7Uc75M8pmQfJ3SbEce4MUgdu8ztuAG20j1rvU4IjgGSWeXO/elKg+9ItKH8KCbecRihGZZY4x99gv8AE1EHaCJvoxLL5cuJiD+mQE/xVItOEwRHMcMaE9SqAE+8gZqbTkfOuMccvL55YIE+TQxSGKZml0zMdKvhDGrBFKuveBLb7Y61qh4cYBEqmOJcmNeVHuurvEl5GOdTIuSVySRU1EC8Q4go+s0Ev60PL/jFWi34hIwlGnLjEkYxjXGzbePUYYfqnxpDEe7j0TRiR5XiOFYlyoDOe5nl6VxldOMHeVfAVYcL4esQ+jjV9T95VAJXWdBJAznTpz65qaIwCSAMnqfPAwP3VCt882dctgkNqyBpJjRcKNzjultRAGTgZwcUtjVxKUx3fDpMHa4MbHwCyQumDnzfR+FfQa+a9pIRFbKU2EU1vJ1JPduUZiSdyTvknrk19Kqe0KUpVClKUClKUClKUClKUFdd8DgkYuY9MhxmSMmJzg5GZIyGI9M43NaRYXMf0VzzBnOmdA22OiyR6CPewc9fhb0qYa4bt7xG6NjND8imaSZeVm3InXS20mPZfPL141IATgZyah8Js5uId1pUtYVwGhikD3BGPZdhtCMY2XLfeFfRagcXs4HQvOiMsYLamAyoAySG6jHmKYqv7O8OihmnWBFjiiWKBVUYAIDSt8TzVyepI3q+0jOcb9M1zfAuDyxwqyTSRu+ZGjk+eUFzqwdXzndBC7OPZroLbXpHM06/HTkD4A7j3UhW2labq7SIapHVF82IUfiapL3tdCmy5YnoWIiX8ZSCR6oGpbJ5MdDWMjhQSxAA6knAHxrlV4vcTezrUeUEJY/Ce5Cx4/R+NZR8LkZgxtVZhuHu5zIynzVFDqv6JWp3b4MWZ7Qxt9AslwfDkrqU/wB6xEXw11rubm50s7tBaxL3mZyZW043J3REI88uNq2iyuW9u5VPzMQB/GUuP3CuW7d8ETNlzGkmV7kJIsshZGBglIzHsmzhD7PhTkc12ijHEVfmXUq24VhE08gj+USY7jmAaE5KtgqNGpyM9OvednO08c1rA8UExLRIxSOFlVSVGpQ7hY9jkbN4VCtLaKLaNETGMhFC+7OBUz+TY/0Mp/V3F1GPcLqTA/DFMFkL26fGi2VB486YAj9GFZAfdqHvrw2V2+dd0sYPTkQgMP0pmkUn10D3VcUq4apx2eQkGWW4lI+1M6g++OIrGf1aXfAoEt50ihij1xuDoRVzlCNyBufWrisZRkH3GpZMNfPuzd4Hs7V2IBeKLqerFFGPeTU1pFEyKVOpkchvRWjyOvUlwRt9U/Gh4BY83h9rHkhRHjIxkFcqmMg9DvnqCoq/1ODGCA2ch2AwAQucgZ2BI6eorRZwqpuFNybkMRieFtabbSFGDEEAbEFRvk9wV23ZW65tlayfbgib8Ywa52dySyaW06Dl84AzsAPEnqdum3nVp/J0f+y7H/h4v/IKhbvLoqUpVRwvEBjitwPtWtufwluB/rW2cYRkjwGCHQq4BG2BgHAAzgDwrTx5W/KvdKgG0TVkZJAnfYbjB36nPuqVFAqliqgFjliBuxxgZPjtUgjJbGVI+eo1DvFFcsufDOyhwOuCMZ38Aa2x6Oa4GeYUQt5adThfjnX+6o8M0cEEQ1FowI41brkYCgnHhjcnwAJqQzZkZQuDywdePvMAPh16+NUxS9pr1ZOH3brkaEfIPXKkMD7iNLD0YV9NjOQD6V8x7VWKRWF6VGM27KcbA6UIB0jbVv16nbyFfTIPZX3D+FRbnpspSlVClKUClKUClKUClKUClKUCqnix50iWw6HEk3pGD3VP9txj1VJKl8Uv1gjLkFjkKiL7TsdlVc7ZJ8SQAMkkAEjXweyaNWaQgzSHXIR0zjAVfuKAFHnjJ3JqCfXNdq+H8QlINncxxoB3oyulmO/SbDaR06Jnbr5dLSqPmVvwvkNrurNnfxlmuZpR+todFX+0V9wrqOE3yBdUNl3T9eBoHU/FZAT+FdLVfdcFgkYuYwsh/wB4hMb/ALSMhsemax241rSePxj247hPfbyEfrIpX99B2ltM4NxGp8nbQfwfBrz5BcR/RXOsfYnQNt5LJHoYe9g5rF+KyIP6RauBjJaH+kL7gqgTE+6OrtThZwXSOMo6sPNWB/hXN9vjtZDxN3Hj4RyE/uBqdDb2F0xxHbSOvtAopdc/aUjUp9+K53tRw6JLywjiUqQZp2AZsaUiMYOnVpB1TLvjPX1pyPILNxOZegfKOp8VGOWQRnJGG2ONpG8atf5Nx/RZG8Gurth/4qQf6VS/lN7iQw2KiWQHDzHeGD+2w9p/KNcnz0iug4P2fuLSFIYLpCq5PzsGvJZi7H5uROrMT8aq266SlVLteqNltpT6u8P/AKJa8fiVwg71mznyhljb/NaOmpi3rF+hqpPHwozJb3Sf3Jl/yC9YXHae2EbM0hj7pPzqPD4eUqrUtmGOO7F3StaQquSQpJ7pwO+dtWNOd+mc1OnillCA5iXWdYV8sU5bADUF7rayudJ2A2aonZOQR2FnrOnMUS77d5lGB7yTVncRgvCS2CrswX7fzTqR8Axb9GtINMvLfSQQgZTjwKjce8Vb9gIyvDLEHqLeL/LFcZxeBra0u5iw1NbsXXqOboYalbA2OQu4yQq+ufo/CLflQQx/YjRfwUD/AEqNWSeEulKVWXFcZ/8Ayh/4Rf3zt/yqPwy+Ls6NswOtNsao2J0nfyIIPwPjWziRzxWf7tpAPxmnP+lSo0CgAAAAAADwA6VIuxXpaRzxRgD5kqe4R1DLpHj5FtjnrUqBXVtJJKBFAZsFi2WBzj0Cnp41qjvcQxu0bqzqvzaoWIYrnTjG2NxlsAY3IrLlOJmcy/N6FHLx4guSxJ8ww6Y9gZPhVNvhU9spuZY3IjZTsY2O56kKwGPrb49DnyxX0xBgCvnHacD5MiJjS81tGoXphriPpjbGM19Jqe0KUpVClKUClKUClKUClKUCo1/fJCupz44AAyWY9FVRuWPkKhy8Y1kpbLznBwSDiND9+TcZH2Vy3oOtbLLhml+bK3MmxjVjAQHqI1ydIPicknAyTgYg18Os3d+fcACTBEceciFT13Gxlb6zDYeyu2S1rSlUKUpQKUpQKUpQVfaBbUR8y7WMohHeddWk+BBwSD6iuWl7G2l+5njnnfRmLRI8kkWAclWRyHdMnV7eDkY2xXR9sbKSe0lhiUM8gCgEgDqDuT4bVbwklQSNJI3G23pttUzlVNatNbIsfyWNolGF+TELgfmZNIUegZjUuDjkDMEL6HPRJAYmPuWQAn3jIqxrXcW6SKVdVZT1DAEH4GmDZSqocCRPoHkg9EbK/s3DIPgBXmq7j6iKdfu5hf8AVbUpP6S01FtVF26ujFw+7dfa5Lqv9pl0L/iIqR+X4l2mDwH/AL1dK+7mDMZPuauf/lC4hGwtYC6BJZRM7FgAIocSkknbBflL+lTVRZ+F6oo4eiKmk4OCCE0LjA8Nz1G4FZ3VzHEUM7gMiPJrPdXChUdjvgfSLt61Hh40bg6bKJ7k/bHchHvmYYI9EDGrfhnY0NIs9863EybxoFxFDuD3FO7NkL33z7IIC0N4xV2nCZeKDL8y3stiBjTLcY3BIYHRDnBwRqbG4A2PVrw6dfZu3b87HG3+WsdW1KYaqQl6v17aT9B4v365P4V4Ly7HtWsZ/Nz5P4SRp/GrelMNfObe8aXiN6xhkQgQRHJQhNMbSblXPXm+Geu+KnSxylJQSuSrCMJlSNjjL6s56bgDHr1qssbvAv7kDVrupdIyBq5em3ABO25i/fVnKyzRAq+FkClWHiCQ22/UjI+NIWe3troj0QggNpLY88EB29e84yeverW8QYTaCSzsFbp3cKqnGR4Lv47k+6lxYGSUSatJVlKY32AYMCuw3DsPHwPUVFk4uiKgjjZ5pyzRQp7UhycsfBU6Eu2AAR47UXiZjS1oUl4fb51KbvK7dEjjklUHAxsVUe7FfS65HhHY8lhc3Ujm7wQvKdlSFT1SMdD03dhlvQYFXP5LlHs3c3udY2H+WD++iW6taVU/JLv/APZi/wDDn/5a9potaUpVQpSlBovboRLqKuwzjCIXP6qgnFQDxon2LW5f9BU/zXWralQVRnu39mKKIH60jl2H93GNJ/aV5+RTJ/tMrzfc+jj9fm13Yejs9W1KYId5MLeEskZZUGdCaV2HlqIXAHrUG27SxM2mQNC2hZPnMY0sHYd9GKg4jY4JHT0OLW6jVkZWOFZSCc42Iwd6q7rgFvKCr5IKIhXV1VVdB033EjDPuqXfSzEteLwmMyajpB0kaW1BtsLy8a9RyCBjJBB8a1L2gtiSBKpwM5AON1DAA4wWKsp09d+lRW7O24gMBI0luZkiMd4EAHRo5e2AMaceYJNeP2XtihjwSAQxGQcERLGDpxjoinGME+GNqf0cJX84bf8ArN8A40tkZYqAVxkNlWGnr3W22NbrXi8MuOXIragWGnfIAUk4HhiRD+mvnVSvZ2Plj5O+lxoYMdsY1nOlQApIlfbTjBxgbY3dn+CJbMW5gctHHEvry00ltye+2BnHhGnlUl6tXI22nai2kRHEgGtA4Vu62CIzup8fnov1xWxO0NuR7e+AcBSxOcbLpB1EZGQuceNQrfspaqY8FiUVAO/1EaNEuQNjgMMnxMaE7qKwueztsI1VpG5ZZeWpKuquWxlVZSGLFvrBgNRxin9HC4l4rCojJcaZMFCMkEHGDkDAXvKNRwO8POtE3HoRBJOpZ0j66VOT0xpBxkHIww2PXOK0cQ7PQTCFCzKIRhACpx7ODhlO4KDBGD1HQkHK04HDGsqBiRKdTZIHj90DJ83OWbxJwKvKcN68dgLaeZ3iwQLpbJJ1YwMbjuP3ht3G32Naj2jgEkkbMUMbFTqU4OER2Ix9UcxRk43IA6jMSy4NawXGoO3NxzcEjGO+oJIUZ+mcZYknzOmplzwOF2kdiQz5ydWME8rceRBhjI/+6n9Lw8ftLbDA5m+M4CMSN3GCoXIbMcg0nfuNttXvEO0MMJQNqOtVZSilgQ0iRg5HXd12G5HQGokfCLZJQC7NKdLNlsk/TkMwUAAHXNvgDugDoBUp+EwnlHUcQKqr3hjAZGXV8Yx5eNN6jhJt+MQyMqpICWGV2OD3dWM4xq076euN8VOqlsOzlvFMJE9sDx0k506ck6dfs7Yzp8cZ3q6rU32lcpxy6vYGWbXG0bXEcItuXktG8oizzNWdeDzOmAAQRsTUK+4bwqe60GLF0jhMpE66GKlwT3dABH1iMMcdal3kfEDctKLa2kVCRb6rlk0AjBcqLcjmsMjOe6p0jGXL2PBrKaO6vJHRRHMyMhDZPdiWPvDAxkgkYJqK2i2uovYkjmUdFlXlt+0iGn/+dDxvRtPBNF4atPNQ+uqLVpX1cLVvSriI9lfRzLrikSRftIwYfiDUiq++4LBM2p4xzMY5ikxyAeQljIcfA1oHDZ4/orksPsTqJAB5B10Pk/aYv7qci3qJxe/W3gmmf2Yo2kPuVS3+lQ/ynNH9NbNjfvwMJlA9VIWTPoEb31yn8onaa2kigteaP6RKvNUq2sRJ844MWNeXKrHpxk6z5GmmMeztgUtLdJPbVVkfHi7Zd87faYn3ipRiiVkTGNGqYb7DqpJJ/OH958K0xXN3cf7NZuFP+9ujyE94jwZW92lffVha9hlkYPfy/Km2+aC8uEYOQOUCS+D/AFjN5gCgq7e+lvTosFBTo124zEu+DyxsZnG/s4XzbwrrOz3ZyKzDFdUk0m8s0h1O59T4KPBBhR4CrZEAAAAAGwA2AHurKqhSlKBSlKBSlKBSlKBSlKBSlKCDxqw+URNHkDJU7gkd1g31WB8PP8elUEfZEgDEqEjSytysEsBGADpbHK+bB0jHhvtveces2mi0rnIeJ9mK5Cyq53BHgDtXNngd7HEkcUhChEGA5yH0sCQSRhAdB07j7p3B59U58NRK/mf9bXG0mrUS0WVbPOyrLqyVzOWAz1QGpXCuzPIeVuZq1q6jYgjW2o572kgdBgDArDjtpdtMphJCBAMh9OWJcPlcgdDGRs3Q40kDVFl4Xeqz6ZGZdIC5c7jQoIyW9vXrYHC9QNYGwZJfC/qbwns58nLkyKVaPQe5jwAySWPl0GBv571XW3Y91dQXj0LpOoR7rpkR8ISxIJ5YyzFj3vQVYw2072c1vIp5hjkVXZshtZkCDOSchdGc569TUVuFXiyqFlblLICvfJIXKFtRY5IOHABDYztpzkLJ8P1pTsOFVFWRQFiEY7h2IhMOy69Og6ixUg7k777bbTseUZCZEOmRX3jJK4mabCEudOSxBO+QBWNtwu8URBndwETX88QebpjDMWPWMFZO5uMv7PlI4dYXiwzh5CZWACnV9YZ1lTltIbbHTGPZHiyfDb9ZXvZgySSOJFUsS6Ny8sr9woWbV3kVo1IXboBnaor9i0DMTJlCFzrBPSNEYHv6SpCFiCOrk+FZjhl5uyyMhGnlK0hbSOY+oP1DnQV66umAds15Hwa6e2kjlkJDk9xiS2NKD6QOSBqDnGWyG+r7InHw/Vhxbs+JpBKpQFVVQrR6lIUvswBGV7+QPAqDVcvY/GlWmVowVOGTJYjkAgnVjB5GMY+v6bjZXy5Klid8jm+2Sso1Ln2UBaI6dvZO23e13fZ64kMZdmZsnUeacAc+F1wM49mNugzkj3hfuH6mdoeyq3MjuXVA0XLIKZ6RXEfXI2xcZx9wee2qfsapzodVy7vgJgNqlZwG0sCQobA36gH0rXx3gVxPbJHks6m4XJkPsvDPHHkn2sa4wc5PU771tHDbwTriVuSrgjvliF5hZtRZstqUhRkNjH1etWyb4P1J4F2d+TSlw6ldATGk5yFjGSzMxGydBjORnJGT0Fc1d8LuWmkZXKqXVlAcrtqiDZA69xZBv5+7FdY8FvkVU5jKqxog+czgCNUIyWPe1hm1ac4I731asucYmb7dqTiva42XhN7nAcsuJVGqQkBeZKY+p3bS0I7wbZfaBGG3cHtLmKZY++Yky7AuTuZHVQGbqpVtZXOQYxt3qd3Pgx1lKUrbJSlKDm+2E0kaNILsWyohKYVHLuAThhIpyuANlwTk7jFR+IcYtuXCLyESTvAJiscJnB0hS/LZVOQrOCMHoc1dXZuRIwRIniZRjWxUq24OQEOpSNPiDsfPal4V2Ye1lsRGVaG1t5ICWYhmLtExYKFIwOUds/WHlWVWw4OU3gnlj+6x5y/hJlgPRWWnym6j9uFJh9qFtJP93KcD9c1bUq4ith47ASFZ+W52CSgxEn01gav0c1ZA1hNCrgqyhlPUEZB+Bqt/IMa/QNJAf+6bu/snBj/w05FrSqkfK4/6qdfjC+P8Ssf1BQ9oI0+nWS38zKuFH96pMX+Kmi2pUdb2MjIkQg9DqH/OvabBvpSlUKUpQKUpQKUpQKUpQKUpQKUpQKUpQKUpQKUpQKUpQKUpQKUpQKUpQKUpQKUpQKUpQKUpQKUpQQW4Lbkkm3hJO5JjXf8AdSlKmQ1/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u11l2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2590800" cy="32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20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yperphysics.phy-astr.gsu.edu/hbase/acoustic/imgaco/isq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29" y="2590800"/>
            <a:ext cx="57245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213255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Doubling</a:t>
            </a:r>
            <a:r>
              <a:rPr lang="en-US" dirty="0" smtClean="0"/>
              <a:t> the distance results in reducing the intensity by a factor of 4 = 2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Tripling</a:t>
            </a:r>
            <a:r>
              <a:rPr lang="en-US" dirty="0" smtClean="0"/>
              <a:t> the distance results in reducing the intensity by a factor of 9 = 3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01000" cy="2895600"/>
          </a:xfrm>
        </p:spPr>
        <p:txBody>
          <a:bodyPr>
            <a:noAutofit/>
          </a:bodyPr>
          <a:lstStyle/>
          <a:p>
            <a:pPr algn="just"/>
            <a:r>
              <a:rPr lang="en-US" sz="3200" b="1" spc="-100" dirty="0" smtClean="0"/>
              <a:t>A ship uses sonar to determine the depth of the ocean floor at a location.  The ship sends out pulses, and receives the reflected waves 4.2 seconds later.  If the speed of sound in seawater is 1497 m/s, what is the depth to the ocean floor below the ship.  </a:t>
            </a:r>
            <a:endParaRPr lang="en-US" sz="3200" b="1" spc="-100" dirty="0"/>
          </a:p>
        </p:txBody>
      </p:sp>
      <p:pic>
        <p:nvPicPr>
          <p:cNvPr id="4098" name="Picture 2" descr="http://teacheratsea.files.wordpress.com/2011/07/sonar_multibeam_top.gif?w=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70" y="3657600"/>
            <a:ext cx="2759471" cy="31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010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Describe</a:t>
            </a:r>
            <a:r>
              <a:rPr lang="en-US" sz="3600" b="1" dirty="0" smtClean="0">
                <a:latin typeface="+mj-lt"/>
              </a:rPr>
              <a:t> the difference between transverse and longitudinal waves.  Be clear. </a:t>
            </a:r>
          </a:p>
          <a:p>
            <a:pPr algn="just"/>
            <a:endParaRPr lang="en-US" sz="3600" b="1" dirty="0">
              <a:latin typeface="+mj-lt"/>
            </a:endParaRPr>
          </a:p>
          <a:p>
            <a:pPr algn="just"/>
            <a:endParaRPr lang="en-US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43000"/>
                <a:ext cx="8229600" cy="1524000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𝒅𝒊𝒔𝒕𝒂𝒏𝒄𝒆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𝒔𝒑𝒆𝒆𝒅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𝒕𝒊𝒎𝒆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𝟏𝟒𝟗𝟕</m:t>
                          </m:r>
                          <m:box>
                            <m:box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𝐬𝐞𝐜</m:t>
                          </m:r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𝟑𝟏𝟑𝟒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𝐦</m:t>
                      </m:r>
                    </m:oMath>
                  </m:oMathPara>
                </a14:m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en-US" sz="2400" b="1" i="1" dirty="0" smtClean="0">
                    <a:latin typeface="Cambria Math"/>
                  </a:rPr>
                  <a:t/>
                </a:r>
                <a:br>
                  <a:rPr lang="en-US" sz="2400" b="1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𝒅𝒆𝒑𝒕𝒉</m:t>
                      </m:r>
                      <m:r>
                        <a:rPr lang="en-US" sz="2400" b="1" i="1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𝒅𝒊𝒔𝒕𝒂𝒏𝒄𝒆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𝒕𝒓𝒂𝒗𝒆𝒍𝒆𝒅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𝟑𝟏𝟑𝟒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  </m:t>
                      </m:r>
                      <m:r>
                        <a:rPr lang="en-US" sz="2400" b="1" i="1" smtClean="0">
                          <a:latin typeface="Cambria Math"/>
                        </a:rPr>
                        <m:t>𝟏𝟓𝟕𝟐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43000"/>
                <a:ext cx="8229600" cy="1524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teacheratsea.files.wordpress.com/2011/07/sonar_multibeam_top.gif?w=5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69" y="3124200"/>
            <a:ext cx="2759471" cy="31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2133600"/>
            <a:ext cx="1219200" cy="47525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86800" cy="10850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is the air temperature if the speed of sound is in air is measured to be 352 m/s?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419600"/>
            <a:ext cx="8763000" cy="7802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6" y="2819400"/>
            <a:ext cx="709839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9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1066800"/>
                <a:ext cx="8229600" cy="480060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352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=331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+0.6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∙℃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r>
                  <a:rPr lang="en-US" sz="4800" b="0" dirty="0" smtClean="0"/>
                  <a:t/>
                </a:r>
                <a:br>
                  <a:rPr lang="en-US" sz="4800" b="0" dirty="0" smtClean="0"/>
                </a:br>
                <a:r>
                  <a:rPr lang="en-US" sz="4800" b="0" dirty="0" smtClean="0"/>
                  <a:t/>
                </a:r>
                <a:br>
                  <a:rPr lang="en-US" sz="48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352</m:t>
                      </m:r>
                      <m:box>
                        <m:boxPr>
                          <m:ctrlPr>
                            <a:rPr lang="en-US" sz="48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−</m:t>
                      </m:r>
                      <m:r>
                        <a:rPr lang="en-US" sz="4800" i="1">
                          <a:latin typeface="Cambria Math"/>
                        </a:rPr>
                        <m:t>331</m:t>
                      </m:r>
                      <m:box>
                        <m:boxPr>
                          <m:ctrlPr>
                            <a:rPr lang="en-US" sz="48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=21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0.6</m:t>
                      </m:r>
                      <m:box>
                        <m:boxPr>
                          <m:ctrlPr>
                            <a:rPr lang="en-US" sz="48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4800" i="1">
                                  <a:latin typeface="Cambria Math"/>
                                  <a:ea typeface="Cambria Math"/>
                                </a:rPr>
                                <m:t>∙℃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r>
                  <a:rPr lang="en-US" sz="4800" dirty="0" smtClean="0"/>
                  <a:t/>
                </a:r>
                <a:br>
                  <a:rPr lang="en-US" sz="4800" dirty="0" smtClean="0"/>
                </a:br>
                <a:r>
                  <a:rPr lang="en-US" sz="4800" dirty="0" smtClean="0"/>
                  <a:t/>
                </a:r>
                <a:br>
                  <a:rPr lang="en-US" sz="4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21 </m:t>
                          </m:r>
                          <m:box>
                            <m:box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0.6</m:t>
                          </m:r>
                          <m:box>
                            <m:box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</a:rPr>
                                    <m:t>∙℃</m:t>
                                  </m:r>
                                </m:den>
                              </m:f>
                            </m:e>
                          </m:box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</a:rPr>
                        <m:t>𝑇</m:t>
                      </m:r>
                      <m:r>
                        <a:rPr lang="en-US" sz="4800" b="0" i="1" smtClean="0">
                          <a:latin typeface="Cambria Math"/>
                        </a:rPr>
                        <m:t>=35℃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066800"/>
                <a:ext cx="82296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562601" y="4800600"/>
            <a:ext cx="1371600" cy="609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What wave behavior is this image demonstrating?</a:t>
            </a:r>
            <a:endParaRPr lang="en-US" sz="4000" b="1" dirty="0"/>
          </a:p>
        </p:txBody>
      </p:sp>
      <p:pic>
        <p:nvPicPr>
          <p:cNvPr id="1026" name="Picture 2" descr="http://www.mat.ucsb.edu/~g.legrady/academic/courses/10f200a/md/image/negative_refra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9342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225968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Refraction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2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nx.org/content/m42505/latest/Figure_28_02_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" y="2133600"/>
            <a:ext cx="72771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What wave behavior is this image demonstrating?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0" y="63502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225968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Diffraction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c.photoshelter.com/img-get/I00006yo4kKKLPi4/s/898/650/Austin-TX-Cityscape-at-Dusk-with-Buildings-Reflected-on-Town-Lake-g15620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wave behavior is this image demonstrating?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635020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24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7244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7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2209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medium in which a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transverse wave</a:t>
            </a:r>
            <a:r>
              <a:rPr lang="en-US" sz="2800" b="1" dirty="0" smtClean="0"/>
              <a:t> travels oscillates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perpendicular</a:t>
            </a:r>
            <a:r>
              <a:rPr lang="en-US" sz="2800" b="1" dirty="0" smtClean="0"/>
              <a:t> to the direction of wave travel.  The medium in which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longitudinal waves </a:t>
            </a:r>
            <a:r>
              <a:rPr lang="en-US" sz="2800" b="1" dirty="0" smtClean="0"/>
              <a:t>travel oscillates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parallel</a:t>
            </a:r>
            <a:r>
              <a:rPr lang="en-US" sz="2800" b="1" dirty="0" smtClean="0"/>
              <a:t> to the direction of wave travel.</a:t>
            </a:r>
            <a:endParaRPr lang="en-US" sz="2800" b="1" dirty="0"/>
          </a:p>
        </p:txBody>
      </p:sp>
      <p:pic>
        <p:nvPicPr>
          <p:cNvPr id="2050" name="Picture 2" descr="http://www.physicsclassroom.com/Class/waves/u10l1c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83" y="3352800"/>
            <a:ext cx="6324600" cy="24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5422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(a) What is the wavelength of the following sound wave?  (b) If the speed of sound is 340 m/s, what is the frequency of the wave?</a:t>
            </a:r>
            <a:endParaRPr lang="en-US" sz="3600" dirty="0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1531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2314575" y="3714095"/>
            <a:ext cx="4495800" cy="19705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51758" y="3158036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12 m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1531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14575" y="3714095"/>
            <a:ext cx="4495800" cy="19705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51758" y="3158036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12 m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9884" y="914400"/>
                <a:ext cx="3564181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12 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𝑤𝑎𝑣𝑒𝑠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=2.4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84" y="914400"/>
                <a:ext cx="3564181" cy="901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5546" y="2031775"/>
                <a:ext cx="4352858" cy="96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340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2.4 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=141.2 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546" y="2031775"/>
                <a:ext cx="4352858" cy="965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953000" y="2362200"/>
            <a:ext cx="1524000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3191" y="1121152"/>
            <a:ext cx="1025555" cy="488474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21336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A transverse </a:t>
            </a:r>
            <a:r>
              <a:rPr lang="en-US" sz="2800" b="1" dirty="0"/>
              <a:t>wave passes through a uniform material medium from left to right, as shown in the diagram below. </a:t>
            </a:r>
            <a:r>
              <a:rPr lang="en-US" sz="2800" b="1" dirty="0" smtClean="0"/>
              <a:t>Which </a:t>
            </a:r>
            <a:r>
              <a:rPr lang="en-US" sz="2800" b="1" dirty="0"/>
              <a:t>diagram best represents the direction of vibration of the particles of the medium?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50" y="2895600"/>
            <a:ext cx="4419601" cy="17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73" y="4661162"/>
            <a:ext cx="4908756" cy="188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0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1770888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The wave shown is a transverse wave.  If the waves move toward the right, the particles of the medium oscillate </a:t>
            </a:r>
            <a:r>
              <a:rPr lang="en-US" sz="2800" b="1" dirty="0" smtClean="0">
                <a:solidFill>
                  <a:srgbClr val="FF0000"/>
                </a:solidFill>
              </a:rPr>
              <a:t>up and down</a:t>
            </a:r>
            <a:r>
              <a:rPr lang="en-US" sz="2800" b="1" dirty="0" smtClean="0"/>
              <a:t> (perpendicular to the direction of wave travel).</a:t>
            </a:r>
            <a:endParaRPr 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200400"/>
            <a:ext cx="4419601" cy="17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904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35020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15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885</TotalTime>
  <Words>1488</Words>
  <Application>Microsoft Office PowerPoint</Application>
  <PresentationFormat>On-screen Show (4:3)</PresentationFormat>
  <Paragraphs>160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Waves and Sound Review</vt:lpstr>
      <vt:lpstr>PowerPoint Presentation</vt:lpstr>
      <vt:lpstr>(a) Sound  </vt:lpstr>
      <vt:lpstr>PowerPoint Presentation</vt:lpstr>
      <vt:lpstr>The medium in which a transverse wave travels oscillates perpendicular to the direction of wave travel.  The medium in which longitudinal waves travel oscillates parallel to the direction of wave travel.</vt:lpstr>
      <vt:lpstr>(a) What is the wavelength of the following sound wave?  (b) If the speed of sound is 340 m/s, what is the frequency of the wave?</vt:lpstr>
      <vt:lpstr>PowerPoint Presentation</vt:lpstr>
      <vt:lpstr>A transverse wave passes through a uniform material medium from left to right, as shown in the diagram below. Which diagram best represents the direction of vibration of the particles of the medium? </vt:lpstr>
      <vt:lpstr>The wave shown is a transverse wave.  If the waves move toward the right, the particles of the medium oscillate up and down (perpendicular to the direction of wave travel).</vt:lpstr>
      <vt:lpstr>PowerPoint Presentation</vt:lpstr>
      <vt:lpstr>PowerPoint Presentation</vt:lpstr>
      <vt:lpstr>For the periodic wave shown, where 12 waves pass point A in one minute, find:</vt:lpstr>
      <vt:lpstr>PowerPoint Presentation</vt:lpstr>
      <vt:lpstr>The graph below represents the relationship between wavelength and frequency of waves created by two students shaking the ends of a loose spring.</vt:lpstr>
      <vt:lpstr>  v=fλ=(5Hz)(1m)=5 □(64&amp;m/s)           f=v/λ=(5□(64&amp;m/s))/(3 m)=1.67 Hz    T=1/f=1/(1.67 Hz)=0.6 sec</vt:lpstr>
      <vt:lpstr>PowerPoint Presentation</vt:lpstr>
      <vt:lpstr>PowerPoint Presentation</vt:lpstr>
      <vt:lpstr>PowerPoint Presentation</vt:lpstr>
      <vt:lpstr>=2L = 2(4.30 m) = 8.60 m</vt:lpstr>
      <vt:lpstr>PowerPoint Presentation</vt:lpstr>
      <vt:lpstr>PowerPoint Presentation</vt:lpstr>
      <vt:lpstr>PowerPoint Presentation</vt:lpstr>
      <vt:lpstr> Two speakers, S1 and S2, operating in phase in the same medium produce the circular wave patterns shown in the diagram below. </vt:lpstr>
      <vt:lpstr> Constructive interference occurs when crest meets crest, or trough meets trough. </vt:lpstr>
      <vt:lpstr>A police siren (f = 1000 Hz) approaches a stationary listener with a speed of 32 m/s.  What is the frequency observed by the listener?</vt:lpstr>
      <vt:lpstr>PowerPoint Presentation</vt:lpstr>
      <vt:lpstr> In the diagram below, a stationary source located at point S produces sound having a constant frequency of 512 hertz. Observer A, 50 meters to the left of S, hears a frequency of 512 hertz. Observer B, 100 meters to the right of S, hears a frequency lower 512 Hz.</vt:lpstr>
      <vt:lpstr>(d) A is stationary, and B is moving away from point S.  </vt:lpstr>
      <vt:lpstr>The diagram below represents a standing wave created by a 30 Hz frequency.  </vt:lpstr>
      <vt:lpstr>PowerPoint Presentation</vt:lpstr>
      <vt:lpstr>The diagram below represents a standing wave.  </vt:lpstr>
      <vt:lpstr>PowerPoint Presentation</vt:lpstr>
      <vt:lpstr>A speaker has a power output of 125 Watts.  (a) What is the intensity of sound at a distance of 1.0 meters from the speaker?  At a distance of (b) 2.0 meters from the speaker? </vt:lpstr>
      <vt:lpstr>PowerPoint Presentation</vt:lpstr>
      <vt:lpstr>A speaker has a power output of 125 Watts.  What is the decibel level at a distance of 3.0 meters from the speaker?</vt:lpstr>
      <vt:lpstr>PowerPoint Presentation</vt:lpstr>
      <vt:lpstr>If you double the distance from a source of sound, what happens to the intensity of the sound observed?  What if you triple the distance?</vt:lpstr>
      <vt:lpstr>PowerPoint Presentation</vt:lpstr>
      <vt:lpstr>A ship uses sonar to determine the depth of the ocean floor at a location.  The ship sends out pulses, and receives the reflected waves 4.2 seconds later.  If the speed of sound in seawater is 1497 m/s, what is the depth to the ocean floor below the ship.  </vt:lpstr>
      <vt:lpstr>distance=(speed)(time)=(1497□(64&amp;m/s))(2 sec)=3134 m  depth =(distance traveled)/2=(3134 m)/2=  1572 m</vt:lpstr>
      <vt:lpstr>What is the air temperature if the speed of sound is in air is measured to be 352 m/s?</vt:lpstr>
      <vt:lpstr>352□(64&amp;m/s)=331□(64&amp;m/s)+0.6□(64&amp;m/(s∙℃))(T)  352□(64&amp;m/s)-331□(64&amp;m/s)=21□(64&amp;m/s)=0.6□(64&amp;m/(s∙℃))(T)  (21 □(64&amp;m/s))/(0.6□(64&amp;m/(s∙℃)))=T=35℃</vt:lpstr>
      <vt:lpstr>What wave behavior is this image demonstrating?</vt:lpstr>
      <vt:lpstr>What wave behavior is this image demonstrating?</vt:lpstr>
      <vt:lpstr>What wave behavior is this image demonstrating?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and Sound Review</dc:title>
  <dc:creator>Windows User</dc:creator>
  <cp:lastModifiedBy>Windows User</cp:lastModifiedBy>
  <cp:revision>47</cp:revision>
  <cp:lastPrinted>2013-04-30T16:35:40Z</cp:lastPrinted>
  <dcterms:created xsi:type="dcterms:W3CDTF">2013-04-25T15:52:28Z</dcterms:created>
  <dcterms:modified xsi:type="dcterms:W3CDTF">2015-05-10T21:16:56Z</dcterms:modified>
</cp:coreProperties>
</file>